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303" r:id="rId4"/>
    <p:sldId id="296" r:id="rId5"/>
    <p:sldId id="304" r:id="rId6"/>
    <p:sldId id="260" r:id="rId7"/>
    <p:sldId id="297" r:id="rId8"/>
    <p:sldId id="309" r:id="rId9"/>
    <p:sldId id="310" r:id="rId10"/>
    <p:sldId id="264" r:id="rId11"/>
    <p:sldId id="298" r:id="rId12"/>
    <p:sldId id="312" r:id="rId13"/>
    <p:sldId id="313" r:id="rId14"/>
    <p:sldId id="302" r:id="rId15"/>
    <p:sldId id="315" r:id="rId16"/>
    <p:sldId id="270" r:id="rId17"/>
    <p:sldId id="272" r:id="rId18"/>
    <p:sldId id="300" r:id="rId19"/>
    <p:sldId id="273" r:id="rId20"/>
    <p:sldId id="274" r:id="rId21"/>
    <p:sldId id="275" r:id="rId22"/>
    <p:sldId id="276" r:id="rId23"/>
    <p:sldId id="277" r:id="rId24"/>
    <p:sldId id="318" r:id="rId25"/>
    <p:sldId id="279" r:id="rId26"/>
    <p:sldId id="280" r:id="rId27"/>
    <p:sldId id="290" r:id="rId28"/>
    <p:sldId id="317" r:id="rId29"/>
    <p:sldId id="291" r:id="rId30"/>
    <p:sldId id="293" r:id="rId31"/>
    <p:sldId id="281" r:id="rId32"/>
    <p:sldId id="283" r:id="rId33"/>
    <p:sldId id="284" r:id="rId34"/>
    <p:sldId id="285" r:id="rId35"/>
    <p:sldId id="286" r:id="rId36"/>
    <p:sldId id="287" r:id="rId37"/>
    <p:sldId id="288" r:id="rId38"/>
    <p:sldId id="294" r:id="rId39"/>
    <p:sldId id="316" r:id="rId40"/>
    <p:sldId id="319" r:id="rId4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35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7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12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13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579001-920B-4678-BE26-DF6607D1D8FB}" type="datetimeFigureOut">
              <a:rPr lang="ru-RU"/>
              <a:pPr>
                <a:defRPr/>
              </a:pPr>
              <a:t>02.03.2020</a:t>
            </a:fld>
            <a:endParaRPr lang="ru-RU"/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00DAC5-86D9-450E-A120-190C384458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DC335A-AE4A-4057-B79D-24ECF1C22928}" type="datetimeFigureOut">
              <a:rPr lang="ru-RU"/>
              <a:pPr>
                <a:defRPr/>
              </a:pPr>
              <a:t>02.03.2020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E1820B-2538-4125-834D-17902CB886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8DC8B5-79FD-4DFA-A494-7EA8C05B1B90}" type="datetimeFigureOut">
              <a:rPr lang="ru-RU"/>
              <a:pPr>
                <a:defRPr/>
              </a:pPr>
              <a:t>02.03.2020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DB0C1-D9DE-4AF9-B1FB-76173FD146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100CC6-4A86-4512-892D-EE017D471181}" type="datetimeFigureOut">
              <a:rPr lang="ru-RU"/>
              <a:pPr>
                <a:defRPr/>
              </a:pPr>
              <a:t>02.03.2020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AD1D4-7C39-4895-9EDB-6332FA4237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6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3CFD0-F996-4480-936A-2A61C2465B34}" type="datetimeFigureOut">
              <a:rPr lang="ru-RU"/>
              <a:pPr>
                <a:defRPr/>
              </a:pPr>
              <a:t>02.03.2020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31975F-7794-4034-9D7D-F3B6D1B4CF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9F3937-22F8-4E99-ABA6-0B2558EC7033}" type="datetimeFigureOut">
              <a:rPr lang="ru-RU"/>
              <a:pPr>
                <a:defRPr/>
              </a:pPr>
              <a:t>02.03.2020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501E38-0DE5-4B44-A8FA-B11A1D8EEB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9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16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DF58D4-8970-42FD-9E0D-2056D4ABB3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0C60A-76A7-4E31-83A8-C9FF89064897}" type="datetimeFigureOut">
              <a:rPr lang="ru-RU"/>
              <a:pPr>
                <a:defRPr/>
              </a:pPr>
              <a:t>02.03.2020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279EEC-602E-4D32-A764-CCF0AD326F00}" type="datetimeFigureOut">
              <a:rPr lang="ru-RU"/>
              <a:pPr>
                <a:defRPr/>
              </a:pPr>
              <a:t>02.03.2020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160B2-251B-4AF3-ABDF-0BD2D1A8EA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7E7A17-C66F-406D-A305-BE5D09C67BC4}" type="datetimeFigureOut">
              <a:rPr lang="ru-RU"/>
              <a:pPr>
                <a:defRPr/>
              </a:pPr>
              <a:t>02.03.2020</a:t>
            </a:fld>
            <a:endParaRPr lang="ru-RU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20BE75-252C-4E99-ACDB-8E868C699A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9473B-2D22-4842-9237-961FD3B3ABCC}" type="datetimeFigureOut">
              <a:rPr lang="ru-RU"/>
              <a:pPr>
                <a:defRPr/>
              </a:pPr>
              <a:t>02.03.2020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50DEC3-18F0-45C4-BF1E-344EF5C956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0BFCA8-B190-43B7-AF5C-0C09FDEF658B}" type="datetimeFigureOut">
              <a:rPr lang="ru-RU"/>
              <a:pPr>
                <a:defRPr/>
              </a:pPr>
              <a:t>02.03.2020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A1FD66-AC9E-47E3-A89D-FFCBAD2D80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F85F9916-9543-4A75-B854-BA7E90F6F3CA}" type="datetimeFigureOut">
              <a:rPr lang="ru-RU"/>
              <a:pPr>
                <a:defRPr/>
              </a:pPr>
              <a:t>02.03.2020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CA0201E0-1540-49F0-89C5-96302B33FF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2" r:id="rId1"/>
    <p:sldLayoutId id="2147483731" r:id="rId2"/>
    <p:sldLayoutId id="2147483733" r:id="rId3"/>
    <p:sldLayoutId id="2147483730" r:id="rId4"/>
    <p:sldLayoutId id="2147483734" r:id="rId5"/>
    <p:sldLayoutId id="2147483729" r:id="rId6"/>
    <p:sldLayoutId id="2147483728" r:id="rId7"/>
    <p:sldLayoutId id="2147483735" r:id="rId8"/>
    <p:sldLayoutId id="2147483736" r:id="rId9"/>
    <p:sldLayoutId id="2147483727" r:id="rId10"/>
    <p:sldLayoutId id="2147483726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fontAlgn="base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fontAlgn="base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bio-ege.sdamgia.ru/problem?id=22020" TargetMode="Externa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https://bio-ege.sdamgia.ru/get_file?id=13348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https://bio-ege.sdamgia.ru/get_file?id=15407" TargetMode="External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biology100.ru/" TargetMode="External"/><Relationship Id="rId2" Type="http://schemas.openxmlformats.org/officeDocument/2006/relationships/hyperlink" Target="https://bio-ege.sdamgia.ru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3700463"/>
            <a:ext cx="8305800" cy="1143000"/>
          </a:xfrm>
        </p:spPr>
        <p:txBody>
          <a:bodyPr/>
          <a:lstStyle/>
          <a:p>
            <a:pPr algn="r" fontAlgn="auto">
              <a:spcAft>
                <a:spcPts val="0"/>
              </a:spcAft>
              <a:buFont typeface="Wingdings 2"/>
              <a:buNone/>
              <a:defRPr/>
            </a:pP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mtClean="0">
                <a:solidFill>
                  <a:srgbClr val="FF0000"/>
                </a:solidFill>
              </a:rPr>
              <a:t>Сложные темы школьного курса «Зоология» </a:t>
            </a:r>
            <a:br>
              <a:rPr lang="ru-RU" smtClean="0">
                <a:solidFill>
                  <a:srgbClr val="FF0000"/>
                </a:solidFill>
              </a:rPr>
            </a:br>
            <a:r>
              <a:rPr lang="ru-RU" smtClean="0">
                <a:solidFill>
                  <a:srgbClr val="FF0000"/>
                </a:solidFill>
              </a:rPr>
              <a:t>в заданиях ОГЭ и ЕГЭ</a:t>
            </a:r>
            <a:endParaRPr lang="ru-RU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http://abox.kiev.ua/wp-content/uploads/2016/12/rakoobrazny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285750"/>
            <a:ext cx="8053387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2" descr="http://abox.kiev.ua/wp-content/uploads/2016/12/rakoobrazny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338" y="438150"/>
            <a:ext cx="8053387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500063" y="0"/>
            <a:ext cx="7858125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800" b="1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Рассмотрите рисунок рака. Какой орган отмечен знаком, к какой системе органов относится указанный орган? Какую функцию он выполняет?</a:t>
            </a:r>
            <a:endParaRPr lang="ru-RU" sz="2800" b="1">
              <a:ea typeface="Calibri" pitchFamily="34" charset="0"/>
              <a:cs typeface="Arial" charset="0"/>
            </a:endParaRPr>
          </a:p>
          <a:p>
            <a:pPr eaLnBrk="0" hangingPunct="0"/>
            <a:endParaRPr lang="ru-RU">
              <a:ea typeface="Calibri" pitchFamily="34" charset="0"/>
              <a:cs typeface="Arial" charset="0"/>
            </a:endParaRPr>
          </a:p>
        </p:txBody>
      </p:sp>
      <p:pic>
        <p:nvPicPr>
          <p:cNvPr id="23554" name="Picture 2" descr="get_file?id=251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2571750"/>
            <a:ext cx="5643563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800" smtClean="0">
                <a:solidFill>
                  <a:srgbClr val="C00000"/>
                </a:solidFill>
              </a:rPr>
              <a:t>Классы рыб</a:t>
            </a:r>
            <a:endParaRPr lang="ru-RU" sz="4800">
              <a:solidFill>
                <a:srgbClr val="C00000"/>
              </a:solidFill>
            </a:endParaRPr>
          </a:p>
        </p:txBody>
      </p:sp>
      <p:pic>
        <p:nvPicPr>
          <p:cNvPr id="24578" name="Picture 2" descr="http://gdzkurokam.ru/7BioPreobrRT/44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1500188"/>
            <a:ext cx="8320087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smtClean="0">
                <a:solidFill>
                  <a:srgbClr val="C00000"/>
                </a:solidFill>
              </a:rPr>
              <a:t>Класс Земноводные</a:t>
            </a:r>
            <a:endParaRPr lang="ru-RU" sz="4400" b="1">
              <a:solidFill>
                <a:srgbClr val="C00000"/>
              </a:solidFill>
            </a:endParaRPr>
          </a:p>
        </p:txBody>
      </p:sp>
      <p:pic>
        <p:nvPicPr>
          <p:cNvPr id="25602" name="Picture 6" descr="https://3.bp.blogspot.com/-rIvKdXQAhUI/VNCnZJoOntI/AAAAAAAADW8/Hl3gEZmJRt4/s1600/skelet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1571625"/>
            <a:ext cx="4357688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4" descr="https://arhivurokov.ru/videouroki/html/2014/11/20/98693107/img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0" y="3071813"/>
            <a:ext cx="428625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Прямоугольник 1"/>
          <p:cNvSpPr>
            <a:spLocks noChangeArrowheads="1"/>
          </p:cNvSpPr>
          <p:nvPr/>
        </p:nvSpPr>
        <p:spPr bwMode="auto">
          <a:xfrm>
            <a:off x="357188" y="336550"/>
            <a:ext cx="8143875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chemeClr val="bg1"/>
                </a:solidFill>
                <a:latin typeface="Constantia" pitchFamily="18" charset="0"/>
              </a:rPr>
              <a:t>Задание 24 № </a:t>
            </a:r>
            <a:r>
              <a:rPr lang="ru-RU" sz="2000" b="1">
                <a:solidFill>
                  <a:schemeClr val="bg1"/>
                </a:solidFill>
                <a:latin typeface="Constantia" pitchFamily="18" charset="0"/>
                <a:hlinkClick r:id="rId2"/>
              </a:rPr>
              <a:t>22020</a:t>
            </a:r>
            <a:endParaRPr lang="ru-RU" sz="2000" b="1">
              <a:solidFill>
                <a:schemeClr val="bg1"/>
              </a:solidFill>
              <a:latin typeface="Constantia" pitchFamily="18" charset="0"/>
            </a:endParaRPr>
          </a:p>
          <a:p>
            <a:r>
              <a:rPr lang="ru-RU" sz="2000" b="1">
                <a:solidFill>
                  <a:schemeClr val="bg1"/>
                </a:solidFill>
                <a:latin typeface="Constantia" pitchFamily="18" charset="0"/>
              </a:rPr>
              <a:t>Найдите три ошибки в приведённом тексте. Укажите номера предложений, в которых сделаны ошибки, исправьте их.</a:t>
            </a:r>
          </a:p>
          <a:p>
            <a:r>
              <a:rPr lang="ru-RU" sz="2000" b="1">
                <a:solidFill>
                  <a:schemeClr val="bg1"/>
                </a:solidFill>
                <a:latin typeface="Constantia" pitchFamily="18" charset="0"/>
              </a:rPr>
              <a:t> </a:t>
            </a:r>
          </a:p>
          <a:p>
            <a:r>
              <a:rPr lang="ru-RU" sz="2000" b="1">
                <a:solidFill>
                  <a:schemeClr val="bg1"/>
                </a:solidFill>
                <a:latin typeface="Constantia" pitchFamily="18" charset="0"/>
              </a:rPr>
              <a:t>(1)Земноводные — первые четвероногие позвоночные животные, вышедшие из воды на сушу. (2)Позвоночник земноводных разделяется на отделы: шейный, туловищный, крестцовый и хвостовой. (3)Передняя и задняя пары конечностей земноводных пятипалые. (4)Земноводные, ведущие водный образ жизни, например шпорцевые лягушки, даже во взрослом состоянии имеют органы боковой линии. (5)У взрослых земноводных имеется двухкамерное сердце. (6)Оплодотворение у всех бесхвостых земноводных внутреннее. (7)К отряду Бесхвостые земноводные относятся прудовые лягушки, жабы, тритоны и саламандры.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800" b="1" smtClean="0">
                <a:solidFill>
                  <a:srgbClr val="C00000"/>
                </a:solidFill>
              </a:rPr>
              <a:t>Класс Птицы</a:t>
            </a:r>
            <a:endParaRPr lang="ru-RU" sz="4800" b="1">
              <a:solidFill>
                <a:srgbClr val="C00000"/>
              </a:solidFill>
            </a:endParaRPr>
          </a:p>
        </p:txBody>
      </p:sp>
      <p:pic>
        <p:nvPicPr>
          <p:cNvPr id="27650" name="Picture 4" descr="http://sarzoomir.com/content/images/article/article_icon_661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88" y="1928813"/>
            <a:ext cx="592455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https://arhivurokov.ru/videouroki/html/2017/05/23/v_592475ec69d98/99690320_9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500063"/>
            <a:ext cx="4500562" cy="592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Рисунок 2" descr="http://biofile.ru/pic/nadine-o-49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38" y="1214438"/>
            <a:ext cx="3497262" cy="441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http://school-collection.iv-edu.ru/dlrstore/d490ef1c-b402-473a-830c-f64eca15e714/%5bBI7ZD_12-03%5d_%5bIL_02%5d-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428625"/>
            <a:ext cx="6858000" cy="580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785813" y="285750"/>
            <a:ext cx="7572375" cy="20621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3200" b="1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Рассмотрите скелет птицы, как называются части скелета обозначенные цифрами 1 и 2, </a:t>
            </a:r>
            <a:r>
              <a:rPr lang="ru-RU" sz="3200" b="1" i="1">
                <a:ea typeface="Calibri" pitchFamily="34" charset="0"/>
                <a:cs typeface="Times New Roman" pitchFamily="18" charset="0"/>
              </a:rPr>
              <a:t>какое </a:t>
            </a:r>
            <a:r>
              <a:rPr lang="ru-RU" sz="1100" i="1">
                <a:ea typeface="Calibri" pitchFamily="34" charset="0"/>
                <a:cs typeface="Times New Roman" pitchFamily="18" charset="0"/>
              </a:rPr>
              <a:t>значение они</a:t>
            </a:r>
            <a:r>
              <a:rPr lang="ru-RU" sz="1100">
                <a:ea typeface="Calibri" pitchFamily="34" charset="0"/>
                <a:cs typeface="Times New Roman" pitchFamily="18" charset="0"/>
              </a:rPr>
              <a:t> имеют.</a:t>
            </a:r>
            <a:endParaRPr lang="ru-RU">
              <a:ea typeface="Calibri" pitchFamily="34" charset="0"/>
              <a:cs typeface="Arial" charset="0"/>
            </a:endParaRPr>
          </a:p>
        </p:txBody>
      </p:sp>
      <p:pic>
        <p:nvPicPr>
          <p:cNvPr id="30722" name="Picture 2" descr="get_file?id=2489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88" y="2428875"/>
            <a:ext cx="3857625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500" y="285750"/>
            <a:ext cx="8072438" cy="501650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>
                <a:solidFill>
                  <a:schemeClr val="bg1"/>
                </a:solidFill>
                <a:latin typeface="Constantia" pitchFamily="18" charset="0"/>
                <a:ea typeface="Aharoni"/>
                <a:cs typeface="Aharoni"/>
              </a:rPr>
              <a:t>Закрепление знаний проводится  после изучения нового материала  по каждому тематическому вопросу при помощи систем тестовых заданий. Процесс закрепляющего тестирования проходит несколько этапов:</a:t>
            </a:r>
          </a:p>
          <a:p>
            <a:endParaRPr lang="ru-RU" sz="2000" b="1">
              <a:solidFill>
                <a:schemeClr val="bg1"/>
              </a:solidFill>
              <a:latin typeface="Constantia" pitchFamily="18" charset="0"/>
              <a:ea typeface="Aharoni"/>
              <a:cs typeface="Aharoni"/>
            </a:endParaRPr>
          </a:p>
          <a:p>
            <a:pPr>
              <a:buFontTx/>
              <a:buAutoNum type="arabicParenR"/>
            </a:pPr>
            <a:r>
              <a:rPr lang="ru-RU" sz="2000" b="1">
                <a:solidFill>
                  <a:schemeClr val="bg1"/>
                </a:solidFill>
                <a:latin typeface="Constantia" pitchFamily="18" charset="0"/>
                <a:ea typeface="Aharoni"/>
                <a:cs typeface="Aharoni"/>
              </a:rPr>
              <a:t>Выполнение заданий. В случае затруднения можно пропустить задание, чтобы не отвечать наугад, так как в данный момент важнее знать, что не усвоено или усвоено плохо.</a:t>
            </a:r>
          </a:p>
          <a:p>
            <a:pPr>
              <a:buFontTx/>
              <a:buAutoNum type="arabicParenR"/>
            </a:pPr>
            <a:endParaRPr lang="ru-RU" sz="2000" b="1">
              <a:solidFill>
                <a:schemeClr val="bg1"/>
              </a:solidFill>
              <a:latin typeface="Constantia" pitchFamily="18" charset="0"/>
              <a:ea typeface="Aharoni"/>
              <a:cs typeface="Aharoni"/>
            </a:endParaRPr>
          </a:p>
          <a:p>
            <a:r>
              <a:rPr lang="ru-RU" sz="2000" b="1">
                <a:solidFill>
                  <a:schemeClr val="bg1"/>
                </a:solidFill>
                <a:latin typeface="Constantia" pitchFamily="18" charset="0"/>
                <a:ea typeface="Aharoni"/>
                <a:cs typeface="Aharoni"/>
              </a:rPr>
              <a:t>2) Проверка заданий. Организуется как самоконтроль. Для этого  учащиеся обмениваются своими работами, сверяют ответы с «ключом».</a:t>
            </a:r>
          </a:p>
          <a:p>
            <a:endParaRPr lang="ru-RU" sz="2000" b="1">
              <a:solidFill>
                <a:schemeClr val="bg1"/>
              </a:solidFill>
              <a:latin typeface="Constantia" pitchFamily="18" charset="0"/>
              <a:ea typeface="Aharoni"/>
              <a:cs typeface="Aharoni"/>
            </a:endParaRPr>
          </a:p>
          <a:p>
            <a:r>
              <a:rPr lang="ru-RU" sz="2000" b="1">
                <a:solidFill>
                  <a:schemeClr val="bg1"/>
                </a:solidFill>
                <a:latin typeface="Constantia" pitchFamily="18" charset="0"/>
                <a:ea typeface="Aharoni"/>
                <a:cs typeface="Aharoni"/>
              </a:rPr>
              <a:t>3) Обсуждение результатов выполнения заданий в группе.  Учащиеся анализируют и исправляют свои ошибки.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571500" y="500063"/>
            <a:ext cx="857250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3200" b="1">
                <a:solidFill>
                  <a:schemeClr val="bg1"/>
                </a:solidFill>
                <a:ea typeface="Times New Roman" pitchFamily="18" charset="0"/>
                <a:cs typeface="Arial" charset="0"/>
              </a:rPr>
              <a:t>В процессе повторения разделов «Животные» основное внимание  уделяю  работе с изображениями организмов и их отдельных частей. Учащиеся должны научиться узнавать наиболее типичных представителей  животного мира, определять их принадлежность к  типу, классу.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857250" y="500063"/>
            <a:ext cx="7429500" cy="640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800" b="1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Aharoni"/>
              </a:rPr>
              <a:t>Тестовые задания с одним правильным ответом.</a:t>
            </a:r>
            <a:endParaRPr lang="ru-RU" sz="2800" b="1">
              <a:solidFill>
                <a:srgbClr val="C00000"/>
              </a:solidFill>
              <a:ea typeface="Times New Roman" pitchFamily="18" charset="0"/>
              <a:cs typeface="Aharoni"/>
            </a:endParaRPr>
          </a:p>
          <a:p>
            <a:pPr eaLnBrk="0" hangingPunct="0"/>
            <a:r>
              <a:rPr lang="ru-RU" sz="2800" b="1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Aharoni"/>
              </a:rPr>
              <a:t>1. Обыкновенная амеба передвигается с помощью:</a:t>
            </a:r>
            <a:endParaRPr lang="ru-RU" sz="2800">
              <a:solidFill>
                <a:schemeClr val="bg1"/>
              </a:solidFill>
              <a:ea typeface="Times New Roman" pitchFamily="18" charset="0"/>
              <a:cs typeface="Aharoni"/>
            </a:endParaRPr>
          </a:p>
          <a:p>
            <a:pPr eaLnBrk="0" hangingPunct="0"/>
            <a:r>
              <a:rPr lang="ru-RU" sz="280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Aharoni"/>
              </a:rPr>
              <a:t>А) ресничек</a:t>
            </a:r>
            <a:endParaRPr lang="ru-RU" sz="2800">
              <a:solidFill>
                <a:schemeClr val="bg1"/>
              </a:solidFill>
              <a:ea typeface="Times New Roman" pitchFamily="18" charset="0"/>
              <a:cs typeface="Aharoni"/>
            </a:endParaRPr>
          </a:p>
          <a:p>
            <a:pPr eaLnBrk="0" hangingPunct="0"/>
            <a:r>
              <a:rPr lang="ru-RU" sz="280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Aharoni"/>
              </a:rPr>
              <a:t>Б) жгутиков</a:t>
            </a:r>
            <a:endParaRPr lang="ru-RU" sz="2800">
              <a:solidFill>
                <a:schemeClr val="bg1"/>
              </a:solidFill>
              <a:ea typeface="Times New Roman" pitchFamily="18" charset="0"/>
              <a:cs typeface="Aharoni"/>
            </a:endParaRPr>
          </a:p>
          <a:p>
            <a:pPr eaLnBrk="0" hangingPunct="0"/>
            <a:r>
              <a:rPr lang="ru-RU" sz="280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Aharoni"/>
              </a:rPr>
              <a:t>В) ложноножек</a:t>
            </a:r>
            <a:endParaRPr lang="ru-RU" sz="2800">
              <a:solidFill>
                <a:schemeClr val="bg1"/>
              </a:solidFill>
              <a:ea typeface="Times New Roman" pitchFamily="18" charset="0"/>
              <a:cs typeface="Aharoni"/>
            </a:endParaRPr>
          </a:p>
          <a:p>
            <a:pPr eaLnBrk="0" hangingPunct="0"/>
            <a:r>
              <a:rPr lang="ru-RU" sz="280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Aharoni"/>
              </a:rPr>
              <a:t>В)щетинок</a:t>
            </a:r>
            <a:endParaRPr lang="ru-RU" sz="2800">
              <a:solidFill>
                <a:schemeClr val="bg1"/>
              </a:solidFill>
              <a:ea typeface="Times New Roman" pitchFamily="18" charset="0"/>
              <a:cs typeface="Aharoni"/>
            </a:endParaRPr>
          </a:p>
          <a:p>
            <a:pPr eaLnBrk="0" hangingPunct="0"/>
            <a:r>
              <a:rPr lang="ru-RU" sz="2800" b="1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Aharoni"/>
              </a:rPr>
              <a:t>2.Кишечнополостные-это:</a:t>
            </a:r>
            <a:endParaRPr lang="ru-RU" sz="2800">
              <a:solidFill>
                <a:schemeClr val="bg1"/>
              </a:solidFill>
              <a:ea typeface="Times New Roman" pitchFamily="18" charset="0"/>
              <a:cs typeface="Aharoni"/>
            </a:endParaRPr>
          </a:p>
          <a:p>
            <a:pPr eaLnBrk="0" hangingPunct="0"/>
            <a:r>
              <a:rPr lang="ru-RU" sz="280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Aharoni"/>
              </a:rPr>
              <a:t>А) одноклеточные животные</a:t>
            </a:r>
            <a:endParaRPr lang="ru-RU" sz="2800">
              <a:solidFill>
                <a:schemeClr val="bg1"/>
              </a:solidFill>
              <a:ea typeface="Times New Roman" pitchFamily="18" charset="0"/>
              <a:cs typeface="Aharoni"/>
            </a:endParaRPr>
          </a:p>
          <a:p>
            <a:pPr eaLnBrk="0" hangingPunct="0"/>
            <a:r>
              <a:rPr lang="ru-RU" sz="280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Aharoni"/>
              </a:rPr>
              <a:t>Б)колониальные животные</a:t>
            </a:r>
            <a:endParaRPr lang="ru-RU" sz="2800">
              <a:solidFill>
                <a:schemeClr val="bg1"/>
              </a:solidFill>
              <a:ea typeface="Times New Roman" pitchFamily="18" charset="0"/>
              <a:cs typeface="Aharoni"/>
            </a:endParaRPr>
          </a:p>
          <a:p>
            <a:pPr eaLnBrk="0" hangingPunct="0"/>
            <a:r>
              <a:rPr lang="ru-RU" sz="280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Aharoni"/>
              </a:rPr>
              <a:t>В)двухслойные животные</a:t>
            </a:r>
            <a:endParaRPr lang="ru-RU" sz="2800">
              <a:solidFill>
                <a:schemeClr val="bg1"/>
              </a:solidFill>
              <a:ea typeface="Times New Roman" pitchFamily="18" charset="0"/>
              <a:cs typeface="Aharoni"/>
            </a:endParaRPr>
          </a:p>
          <a:p>
            <a:pPr eaLnBrk="0" hangingPunct="0"/>
            <a:r>
              <a:rPr lang="ru-RU" sz="280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Aharoni"/>
              </a:rPr>
              <a:t>Г)трехслойные животные</a:t>
            </a:r>
          </a:p>
          <a:p>
            <a:pPr eaLnBrk="0" hangingPunct="0"/>
            <a:endParaRPr lang="ru-RU" sz="2800">
              <a:ea typeface="Times New Roman" pitchFamily="18" charset="0"/>
              <a:cs typeface="Aharoni"/>
            </a:endParaRPr>
          </a:p>
          <a:p>
            <a:pPr eaLnBrk="0" hangingPunct="0"/>
            <a:endParaRPr lang="ru-RU">
              <a:ea typeface="Times New Roman" pitchFamily="18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714375" y="500063"/>
            <a:ext cx="7572375" cy="618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2000" b="1">
                <a:solidFill>
                  <a:srgbClr val="C00000"/>
                </a:solidFill>
                <a:latin typeface="Constantia" pitchFamily="18" charset="0"/>
                <a:cs typeface="Times New Roman" pitchFamily="18" charset="0"/>
              </a:rPr>
              <a:t>Тестовые задания с несколькими правильными ответами</a:t>
            </a:r>
            <a:endParaRPr lang="ru-RU" sz="2000" b="1">
              <a:solidFill>
                <a:srgbClr val="C00000"/>
              </a:solidFill>
              <a:latin typeface="Constantia" pitchFamily="18" charset="0"/>
              <a:cs typeface="Arial" charset="0"/>
            </a:endParaRPr>
          </a:p>
          <a:p>
            <a:pPr eaLnBrk="0" hangingPunct="0"/>
            <a:r>
              <a:rPr lang="ru-RU" b="1">
                <a:solidFill>
                  <a:srgbClr val="C00000"/>
                </a:solidFill>
                <a:latin typeface="Constantia" pitchFamily="18" charset="0"/>
                <a:cs typeface="Times New Roman" pitchFamily="18" charset="0"/>
              </a:rPr>
              <a:t>1. Для земноводных характерны следующие признаки:</a:t>
            </a:r>
            <a:endParaRPr lang="ru-RU" b="1">
              <a:solidFill>
                <a:srgbClr val="C00000"/>
              </a:solidFill>
              <a:latin typeface="Constantia" pitchFamily="18" charset="0"/>
              <a:cs typeface="Arial" charset="0"/>
            </a:endParaRPr>
          </a:p>
          <a:p>
            <a:pPr eaLnBrk="0" hangingPunct="0"/>
            <a:r>
              <a:rPr lang="ru-RU" b="1">
                <a:solidFill>
                  <a:schemeClr val="bg1"/>
                </a:solidFill>
                <a:latin typeface="Constantia" pitchFamily="18" charset="0"/>
                <a:cs typeface="Times New Roman" pitchFamily="18" charset="0"/>
              </a:rPr>
              <a:t>А)имеют только легочное дыхание</a:t>
            </a:r>
            <a:endParaRPr lang="ru-RU" b="1">
              <a:solidFill>
                <a:schemeClr val="bg1"/>
              </a:solidFill>
              <a:latin typeface="Constantia" pitchFamily="18" charset="0"/>
              <a:cs typeface="Arial" charset="0"/>
            </a:endParaRPr>
          </a:p>
          <a:p>
            <a:pPr eaLnBrk="0" hangingPunct="0"/>
            <a:r>
              <a:rPr lang="ru-RU" b="1">
                <a:solidFill>
                  <a:schemeClr val="bg1"/>
                </a:solidFill>
                <a:latin typeface="Constantia" pitchFamily="18" charset="0"/>
                <a:cs typeface="Times New Roman" pitchFamily="18" charset="0"/>
              </a:rPr>
              <a:t>Б)имеют мочевой пузырь</a:t>
            </a:r>
            <a:endParaRPr lang="ru-RU" b="1">
              <a:solidFill>
                <a:schemeClr val="bg1"/>
              </a:solidFill>
              <a:latin typeface="Constantia" pitchFamily="18" charset="0"/>
              <a:cs typeface="Arial" charset="0"/>
            </a:endParaRPr>
          </a:p>
          <a:p>
            <a:pPr eaLnBrk="0" hangingPunct="0"/>
            <a:r>
              <a:rPr lang="ru-RU" b="1">
                <a:solidFill>
                  <a:schemeClr val="bg1"/>
                </a:solidFill>
                <a:latin typeface="Constantia" pitchFamily="18" charset="0"/>
                <a:cs typeface="Times New Roman" pitchFamily="18" charset="0"/>
              </a:rPr>
              <a:t>В) продуктом выделения является мочевая кислота</a:t>
            </a:r>
            <a:endParaRPr lang="ru-RU" b="1">
              <a:solidFill>
                <a:schemeClr val="bg1"/>
              </a:solidFill>
              <a:latin typeface="Constantia" pitchFamily="18" charset="0"/>
              <a:cs typeface="Arial" charset="0"/>
            </a:endParaRPr>
          </a:p>
          <a:p>
            <a:pPr eaLnBrk="0" hangingPunct="0"/>
            <a:r>
              <a:rPr lang="ru-RU" b="1">
                <a:solidFill>
                  <a:schemeClr val="bg1"/>
                </a:solidFill>
                <a:latin typeface="Constantia" pitchFamily="18" charset="0"/>
                <a:cs typeface="Times New Roman" pitchFamily="18" charset="0"/>
              </a:rPr>
              <a:t>Г) для взрослых особей характерна линька</a:t>
            </a:r>
            <a:endParaRPr lang="ru-RU" b="1">
              <a:solidFill>
                <a:schemeClr val="bg1"/>
              </a:solidFill>
              <a:latin typeface="Constantia" pitchFamily="18" charset="0"/>
              <a:cs typeface="Arial" charset="0"/>
            </a:endParaRPr>
          </a:p>
          <a:p>
            <a:pPr eaLnBrk="0" hangingPunct="0"/>
            <a:r>
              <a:rPr lang="ru-RU" b="1">
                <a:solidFill>
                  <a:schemeClr val="bg1"/>
                </a:solidFill>
                <a:latin typeface="Constantia" pitchFamily="18" charset="0"/>
                <a:cs typeface="Times New Roman" pitchFamily="18" charset="0"/>
              </a:rPr>
              <a:t>Д) грудной клетки нет</a:t>
            </a:r>
            <a:endParaRPr lang="ru-RU" b="1">
              <a:solidFill>
                <a:schemeClr val="bg1"/>
              </a:solidFill>
              <a:latin typeface="Constantia" pitchFamily="18" charset="0"/>
              <a:cs typeface="Arial" charset="0"/>
            </a:endParaRPr>
          </a:p>
          <a:p>
            <a:pPr eaLnBrk="0" hangingPunct="0"/>
            <a:r>
              <a:rPr lang="ru-RU" b="1">
                <a:solidFill>
                  <a:srgbClr val="C00000"/>
                </a:solidFill>
                <a:latin typeface="Constantia" pitchFamily="18" charset="0"/>
                <a:cs typeface="Times New Roman" pitchFamily="18" charset="0"/>
              </a:rPr>
              <a:t>2. Выпишите по порядку номера, вслед за которыми даны сведения об инфузории-туфельки:</a:t>
            </a:r>
            <a:endParaRPr lang="ru-RU" b="1">
              <a:solidFill>
                <a:srgbClr val="C00000"/>
              </a:solidFill>
              <a:latin typeface="Constantia" pitchFamily="18" charset="0"/>
              <a:cs typeface="Arial" charset="0"/>
            </a:endParaRPr>
          </a:p>
          <a:p>
            <a:pPr eaLnBrk="0" hangingPunct="0"/>
            <a:r>
              <a:rPr lang="ru-RU" b="1">
                <a:solidFill>
                  <a:schemeClr val="bg1"/>
                </a:solidFill>
                <a:latin typeface="Constantia" pitchFamily="18" charset="0"/>
                <a:cs typeface="Times New Roman" pitchFamily="18" charset="0"/>
              </a:rPr>
              <a:t>Ф) форма тела непостоянная</a:t>
            </a:r>
            <a:endParaRPr lang="ru-RU" b="1">
              <a:solidFill>
                <a:schemeClr val="bg1"/>
              </a:solidFill>
              <a:latin typeface="Constantia" pitchFamily="18" charset="0"/>
              <a:cs typeface="Arial" charset="0"/>
            </a:endParaRPr>
          </a:p>
          <a:p>
            <a:pPr eaLnBrk="0" hangingPunct="0"/>
            <a:r>
              <a:rPr lang="ru-RU" b="1">
                <a:solidFill>
                  <a:schemeClr val="bg1"/>
                </a:solidFill>
                <a:latin typeface="Constantia" pitchFamily="18" charset="0"/>
                <a:cs typeface="Times New Roman" pitchFamily="18" charset="0"/>
              </a:rPr>
              <a:t>Б) форма тела постоянная</a:t>
            </a:r>
            <a:endParaRPr lang="ru-RU" b="1">
              <a:solidFill>
                <a:schemeClr val="bg1"/>
              </a:solidFill>
              <a:latin typeface="Constantia" pitchFamily="18" charset="0"/>
              <a:cs typeface="Arial" charset="0"/>
            </a:endParaRPr>
          </a:p>
          <a:p>
            <a:pPr eaLnBrk="0" hangingPunct="0"/>
            <a:r>
              <a:rPr lang="ru-RU" b="1">
                <a:solidFill>
                  <a:schemeClr val="bg1"/>
                </a:solidFill>
                <a:latin typeface="Constantia" pitchFamily="18" charset="0"/>
                <a:cs typeface="Times New Roman" pitchFamily="18" charset="0"/>
              </a:rPr>
              <a:t>В)передвигается при помощи ложноножек</a:t>
            </a:r>
            <a:endParaRPr lang="ru-RU" b="1">
              <a:solidFill>
                <a:schemeClr val="bg1"/>
              </a:solidFill>
              <a:latin typeface="Constantia" pitchFamily="18" charset="0"/>
              <a:cs typeface="Arial" charset="0"/>
            </a:endParaRPr>
          </a:p>
          <a:p>
            <a:pPr eaLnBrk="0" hangingPunct="0"/>
            <a:r>
              <a:rPr lang="ru-RU" b="1">
                <a:solidFill>
                  <a:schemeClr val="bg1"/>
                </a:solidFill>
                <a:latin typeface="Constantia" pitchFamily="18" charset="0"/>
                <a:cs typeface="Times New Roman" pitchFamily="18" charset="0"/>
              </a:rPr>
              <a:t>Г) передвигается при помощи ресничек тупым концом вперед</a:t>
            </a:r>
            <a:endParaRPr lang="ru-RU" b="1">
              <a:solidFill>
                <a:schemeClr val="bg1"/>
              </a:solidFill>
              <a:latin typeface="Constantia" pitchFamily="18" charset="0"/>
              <a:cs typeface="Arial" charset="0"/>
            </a:endParaRPr>
          </a:p>
          <a:p>
            <a:pPr eaLnBrk="0" hangingPunct="0"/>
            <a:r>
              <a:rPr lang="ru-RU" b="1">
                <a:solidFill>
                  <a:schemeClr val="bg1"/>
                </a:solidFill>
                <a:latin typeface="Constantia" pitchFamily="18" charset="0"/>
                <a:cs typeface="Times New Roman" pitchFamily="18" charset="0"/>
              </a:rPr>
              <a:t>Д)питается бактериями, одноклеточными водорослями, простейшими</a:t>
            </a:r>
            <a:endParaRPr lang="ru-RU" b="1">
              <a:solidFill>
                <a:schemeClr val="bg1"/>
              </a:solidFill>
              <a:latin typeface="Constantia" pitchFamily="18" charset="0"/>
              <a:cs typeface="Arial" charset="0"/>
            </a:endParaRPr>
          </a:p>
          <a:p>
            <a:pPr eaLnBrk="0" hangingPunct="0"/>
            <a:r>
              <a:rPr lang="ru-RU" b="1">
                <a:solidFill>
                  <a:schemeClr val="bg1"/>
                </a:solidFill>
                <a:latin typeface="Constantia" pitchFamily="18" charset="0"/>
                <a:cs typeface="Times New Roman" pitchFamily="18" charset="0"/>
              </a:rPr>
              <a:t>Е) может питаться растворенными в воде органическими и неорганическими веществами.</a:t>
            </a:r>
            <a:endParaRPr lang="ru-RU" b="1">
              <a:solidFill>
                <a:schemeClr val="bg1"/>
              </a:solidFill>
              <a:latin typeface="Constantia" pitchFamily="18" charset="0"/>
              <a:cs typeface="Arial" charset="0"/>
            </a:endParaRPr>
          </a:p>
          <a:p>
            <a:pPr eaLnBrk="0" hangingPunct="0"/>
            <a:r>
              <a:rPr lang="ru-RU" b="1">
                <a:solidFill>
                  <a:schemeClr val="bg1"/>
                </a:solidFill>
                <a:latin typeface="Constantia" pitchFamily="18" charset="0"/>
                <a:cs typeface="Times New Roman" pitchFamily="18" charset="0"/>
              </a:rPr>
              <a:t>В питании принимают участия хлоропласты</a:t>
            </a:r>
            <a:endParaRPr lang="ru-RU" b="1">
              <a:solidFill>
                <a:schemeClr val="bg1"/>
              </a:solidFill>
              <a:latin typeface="Constantia" pitchFamily="18" charset="0"/>
              <a:cs typeface="Arial" charset="0"/>
            </a:endParaRPr>
          </a:p>
          <a:p>
            <a:pPr eaLnBrk="0" hangingPunct="0"/>
            <a:r>
              <a:rPr lang="ru-RU" b="1">
                <a:solidFill>
                  <a:schemeClr val="bg1"/>
                </a:solidFill>
                <a:latin typeface="Constantia" pitchFamily="18" charset="0"/>
                <a:cs typeface="Times New Roman" pitchFamily="18" charset="0"/>
              </a:rPr>
              <a:t>Ж)жидкие продукты жизнедеятельности и избыток воды удаляется через поверхность тела и сократительную вакуоль</a:t>
            </a:r>
            <a:endParaRPr lang="ru-RU" b="1">
              <a:solidFill>
                <a:schemeClr val="bg1"/>
              </a:solidFill>
              <a:latin typeface="Constantia" pitchFamily="18" charset="0"/>
              <a:cs typeface="Arial" charset="0"/>
            </a:endParaRPr>
          </a:p>
          <a:p>
            <a:pPr eaLnBrk="0" hangingPunct="0"/>
            <a:r>
              <a:rPr lang="ru-RU" b="1">
                <a:solidFill>
                  <a:schemeClr val="bg1"/>
                </a:solidFill>
                <a:latin typeface="Constantia" pitchFamily="18" charset="0"/>
                <a:cs typeface="Times New Roman" pitchFamily="18" charset="0"/>
              </a:rPr>
              <a:t>З) жидкие продукты жизнедеятельности и избыток воды удаляется через две сократительные  вакуоли</a:t>
            </a:r>
            <a:endParaRPr lang="ru-RU" b="1">
              <a:solidFill>
                <a:schemeClr val="bg1"/>
              </a:solidFill>
              <a:latin typeface="Constantia" pitchFamily="18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1"/>
          <p:cNvSpPr>
            <a:spLocks noChangeArrowheads="1"/>
          </p:cNvSpPr>
          <p:nvPr/>
        </p:nvSpPr>
        <p:spPr bwMode="auto">
          <a:xfrm>
            <a:off x="571500" y="500063"/>
            <a:ext cx="7786688" cy="575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1600" b="1" i="1" dirty="0">
                <a:solidFill>
                  <a:srgbClr val="C00000"/>
                </a:solidFill>
                <a:latin typeface="+mj-lt"/>
                <a:ea typeface="Times New Roman" pitchFamily="18" charset="0"/>
                <a:cs typeface="Arial" pitchFamily="34" charset="0"/>
              </a:rPr>
              <a:t>Тест «Моллюски»</a:t>
            </a:r>
            <a:endParaRPr lang="ru-RU" sz="1600" b="1" dirty="0">
              <a:solidFill>
                <a:srgbClr val="C00000"/>
              </a:solidFill>
              <a:latin typeface="+mj-lt"/>
              <a:cs typeface="Arial" pitchFamily="34" charset="0"/>
            </a:endParaRPr>
          </a:p>
          <a:p>
            <a:pPr eaLnBrk="0" hangingPunct="0">
              <a:defRPr/>
            </a:pPr>
            <a:r>
              <a:rPr lang="ru-RU" sz="1600" b="1" dirty="0">
                <a:solidFill>
                  <a:schemeClr val="bg1"/>
                </a:solidFill>
                <a:latin typeface="+mj-lt"/>
                <a:ea typeface="Times New Roman" pitchFamily="18" charset="0"/>
                <a:cs typeface="Arial" pitchFamily="34" charset="0"/>
              </a:rPr>
              <a:t>Выберите правильные суждения:</a:t>
            </a:r>
            <a:endParaRPr lang="ru-RU" sz="16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  <a:p>
            <a:pPr eaLnBrk="0" hangingPunct="0">
              <a:buFontTx/>
              <a:buAutoNum type="arabicPeriod"/>
              <a:defRPr/>
            </a:pPr>
            <a:r>
              <a:rPr lang="ru-RU" sz="1600" b="1" dirty="0">
                <a:solidFill>
                  <a:schemeClr val="bg1"/>
                </a:solidFill>
                <a:latin typeface="+mj-lt"/>
                <a:ea typeface="Times New Roman" pitchFamily="18" charset="0"/>
                <a:cs typeface="Arial" pitchFamily="34" charset="0"/>
              </a:rPr>
              <a:t>Моллюски обитают  различных водоемах и на суше.</a:t>
            </a:r>
          </a:p>
          <a:p>
            <a:pPr eaLnBrk="0" hangingPunct="0">
              <a:buFontTx/>
              <a:buAutoNum type="arabicPeriod"/>
              <a:defRPr/>
            </a:pPr>
            <a:r>
              <a:rPr lang="ru-RU" sz="1600" b="1" dirty="0">
                <a:solidFill>
                  <a:schemeClr val="bg1"/>
                </a:solidFill>
                <a:latin typeface="+mj-lt"/>
                <a:ea typeface="Times New Roman" pitchFamily="18" charset="0"/>
                <a:cs typeface="Arial" pitchFamily="34" charset="0"/>
              </a:rPr>
              <a:t>Все моллюски имеют двустворчатую или спиральную раковину.</a:t>
            </a:r>
          </a:p>
          <a:p>
            <a:pPr eaLnBrk="0" hangingPunct="0">
              <a:buFontTx/>
              <a:buAutoNum type="arabicPeriod"/>
              <a:defRPr/>
            </a:pPr>
            <a:r>
              <a:rPr lang="ru-RU" sz="1600" b="1" dirty="0">
                <a:solidFill>
                  <a:schemeClr val="bg1"/>
                </a:solidFill>
                <a:latin typeface="+mj-lt"/>
                <a:ea typeface="Times New Roman" pitchFamily="18" charset="0"/>
                <a:cs typeface="Arial" pitchFamily="34" charset="0"/>
              </a:rPr>
              <a:t>Раковина моллюсков состоит в основном из рогоподобного вещества.</a:t>
            </a:r>
          </a:p>
          <a:p>
            <a:pPr eaLnBrk="0" hangingPunct="0">
              <a:buFontTx/>
              <a:buAutoNum type="arabicPeriod"/>
              <a:defRPr/>
            </a:pPr>
            <a:r>
              <a:rPr lang="ru-RU" sz="1600" b="1" dirty="0">
                <a:solidFill>
                  <a:schemeClr val="bg1"/>
                </a:solidFill>
                <a:latin typeface="+mj-lt"/>
                <a:ea typeface="Times New Roman" pitchFamily="18" charset="0"/>
                <a:cs typeface="Arial" pitchFamily="34" charset="0"/>
              </a:rPr>
              <a:t>Раковина моллюсков образуется из веществ, выделяемых краями раковины.</a:t>
            </a:r>
          </a:p>
          <a:p>
            <a:pPr eaLnBrk="0" hangingPunct="0">
              <a:buFontTx/>
              <a:buAutoNum type="arabicPeriod"/>
              <a:defRPr/>
            </a:pPr>
            <a:r>
              <a:rPr lang="ru-RU" sz="1600" b="1" dirty="0">
                <a:solidFill>
                  <a:schemeClr val="bg1"/>
                </a:solidFill>
                <a:latin typeface="+mj-lt"/>
                <a:ea typeface="Times New Roman" pitchFamily="18" charset="0"/>
                <a:cs typeface="Arial" pitchFamily="34" charset="0"/>
              </a:rPr>
              <a:t>Тело моллюсков покрыто снаружи кожной складкой мантией.</a:t>
            </a:r>
          </a:p>
          <a:p>
            <a:pPr eaLnBrk="0" hangingPunct="0">
              <a:buFontTx/>
              <a:buAutoNum type="arabicPeriod"/>
              <a:defRPr/>
            </a:pPr>
            <a:r>
              <a:rPr lang="ru-RU" sz="1600" b="1" dirty="0">
                <a:solidFill>
                  <a:schemeClr val="bg1"/>
                </a:solidFill>
                <a:latin typeface="+mj-lt"/>
                <a:ea typeface="Times New Roman" pitchFamily="18" charset="0"/>
                <a:cs typeface="Arial" pitchFamily="34" charset="0"/>
              </a:rPr>
              <a:t>Между раковиной и телом моллюска образуется мантийная полость.</a:t>
            </a:r>
          </a:p>
          <a:p>
            <a:pPr eaLnBrk="0" hangingPunct="0">
              <a:buFontTx/>
              <a:buAutoNum type="arabicPeriod"/>
              <a:defRPr/>
            </a:pPr>
            <a:r>
              <a:rPr lang="ru-RU" sz="1600" b="1" dirty="0">
                <a:solidFill>
                  <a:schemeClr val="bg1"/>
                </a:solidFill>
                <a:latin typeface="+mj-lt"/>
                <a:ea typeface="Times New Roman" pitchFamily="18" charset="0"/>
                <a:cs typeface="Arial" pitchFamily="34" charset="0"/>
              </a:rPr>
              <a:t>Тело прудовиков , беззубок и кальмаров состоит из мускулистой ноги, туловища и головы со щупальцами.</a:t>
            </a:r>
          </a:p>
          <a:p>
            <a:pPr eaLnBrk="0" hangingPunct="0">
              <a:buFontTx/>
              <a:buAutoNum type="arabicPeriod"/>
              <a:defRPr/>
            </a:pPr>
            <a:r>
              <a:rPr lang="ru-RU" sz="1600" b="1" dirty="0">
                <a:solidFill>
                  <a:schemeClr val="bg1"/>
                </a:solidFill>
                <a:latin typeface="+mj-lt"/>
                <a:ea typeface="Times New Roman" pitchFamily="18" charset="0"/>
                <a:cs typeface="Arial" pitchFamily="34" charset="0"/>
              </a:rPr>
              <a:t>Все моллюски растительноядные животные.</a:t>
            </a:r>
          </a:p>
          <a:p>
            <a:pPr eaLnBrk="0" hangingPunct="0">
              <a:buFontTx/>
              <a:buAutoNum type="arabicPeriod"/>
              <a:defRPr/>
            </a:pPr>
            <a:r>
              <a:rPr lang="ru-RU" sz="1600" b="1" dirty="0">
                <a:solidFill>
                  <a:schemeClr val="bg1"/>
                </a:solidFill>
                <a:latin typeface="+mj-lt"/>
                <a:ea typeface="Times New Roman" pitchFamily="18" charset="0"/>
                <a:cs typeface="Arial" pitchFamily="34" charset="0"/>
              </a:rPr>
              <a:t>Прудовик питается водными растениями, соскабливая их мягкие части с помощью терки.</a:t>
            </a:r>
          </a:p>
          <a:p>
            <a:pPr eaLnBrk="0" hangingPunct="0">
              <a:buFontTx/>
              <a:buAutoNum type="arabicPeriod"/>
              <a:defRPr/>
            </a:pPr>
            <a:r>
              <a:rPr lang="ru-RU" sz="1600" b="1" dirty="0">
                <a:solidFill>
                  <a:schemeClr val="bg1"/>
                </a:solidFill>
                <a:latin typeface="+mj-lt"/>
                <a:ea typeface="Times New Roman" pitchFamily="18" charset="0"/>
                <a:cs typeface="Arial" pitchFamily="34" charset="0"/>
              </a:rPr>
              <a:t>Органами дыхания у беззубки служат жабры.</a:t>
            </a:r>
          </a:p>
          <a:p>
            <a:pPr eaLnBrk="0" hangingPunct="0">
              <a:buFontTx/>
              <a:buAutoNum type="arabicPeriod"/>
              <a:defRPr/>
            </a:pPr>
            <a:r>
              <a:rPr lang="ru-RU" sz="1600" b="1" dirty="0">
                <a:solidFill>
                  <a:schemeClr val="bg1"/>
                </a:solidFill>
                <a:latin typeface="+mj-lt"/>
                <a:ea typeface="Times New Roman" pitchFamily="18" charset="0"/>
                <a:cs typeface="Arial" pitchFamily="34" charset="0"/>
              </a:rPr>
              <a:t>Кровеносная система моллюсков замкнутая. Она состоит из  сердца и сосудов.</a:t>
            </a:r>
          </a:p>
          <a:p>
            <a:pPr eaLnBrk="0" hangingPunct="0">
              <a:buFontTx/>
              <a:buAutoNum type="arabicPeriod"/>
              <a:defRPr/>
            </a:pPr>
            <a:r>
              <a:rPr lang="ru-RU" sz="1600" b="1" dirty="0">
                <a:solidFill>
                  <a:schemeClr val="bg1"/>
                </a:solidFill>
                <a:latin typeface="+mj-lt"/>
                <a:ea typeface="Times New Roman" pitchFamily="18" charset="0"/>
                <a:cs typeface="Arial" pitchFamily="34" charset="0"/>
              </a:rPr>
              <a:t>Большой прудовик дышит растворенным в воде кислородом с помощью жабр.</a:t>
            </a:r>
          </a:p>
          <a:p>
            <a:pPr eaLnBrk="0" hangingPunct="0">
              <a:buFontTx/>
              <a:buAutoNum type="arabicPeriod"/>
              <a:defRPr/>
            </a:pPr>
            <a:r>
              <a:rPr lang="ru-RU" sz="1600" b="1" dirty="0">
                <a:solidFill>
                  <a:schemeClr val="bg1"/>
                </a:solidFill>
                <a:latin typeface="+mj-lt"/>
                <a:ea typeface="Times New Roman" pitchFamily="18" charset="0"/>
                <a:cs typeface="Arial" pitchFamily="34" charset="0"/>
              </a:rPr>
              <a:t>Катушка и прудовик откладывают оплодотворенные яйца.</a:t>
            </a:r>
          </a:p>
          <a:p>
            <a:pPr eaLnBrk="0" hangingPunct="0">
              <a:buFontTx/>
              <a:buAutoNum type="arabicPeriod"/>
              <a:defRPr/>
            </a:pPr>
            <a:r>
              <a:rPr lang="ru-RU" sz="1600" b="1" dirty="0">
                <a:solidFill>
                  <a:schemeClr val="bg1"/>
                </a:solidFill>
                <a:latin typeface="+mj-lt"/>
                <a:ea typeface="Times New Roman" pitchFamily="18" charset="0"/>
                <a:cs typeface="Arial" pitchFamily="34" charset="0"/>
              </a:rPr>
              <a:t>Все двустворчатые моллюски обоеполые животные.</a:t>
            </a:r>
          </a:p>
          <a:p>
            <a:pPr eaLnBrk="0" hangingPunct="0">
              <a:buFontTx/>
              <a:buAutoNum type="arabicPeriod"/>
              <a:defRPr/>
            </a:pPr>
            <a:r>
              <a:rPr lang="ru-RU" sz="1600" b="1" dirty="0">
                <a:solidFill>
                  <a:schemeClr val="bg1"/>
                </a:solidFill>
                <a:latin typeface="+mj-lt"/>
                <a:ea typeface="Times New Roman" pitchFamily="18" charset="0"/>
                <a:cs typeface="Arial" pitchFamily="34" charset="0"/>
              </a:rPr>
              <a:t>Все моллюски имеют раковину или ее остатки, скрытые под кожей.</a:t>
            </a:r>
            <a:endParaRPr lang="ru-RU" sz="16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  <a:p>
            <a:pPr eaLnBrk="0" hangingPunct="0">
              <a:defRPr/>
            </a:pPr>
            <a:r>
              <a:rPr lang="ru-RU" sz="1600" b="1" i="1" dirty="0">
                <a:solidFill>
                  <a:schemeClr val="bg1"/>
                </a:solidFill>
                <a:latin typeface="+mj-lt"/>
                <a:ea typeface="Times New Roman" pitchFamily="18" charset="0"/>
                <a:cs typeface="Arial" pitchFamily="34" charset="0"/>
              </a:rPr>
              <a:t>ОТВЕТЫ: 1, 4, 5, 6, 9, 10, 13, 15.                                                </a:t>
            </a:r>
            <a:endParaRPr lang="ru-RU" sz="16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1000125" y="357188"/>
            <a:ext cx="7500938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 b="1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Aharoni"/>
              </a:rPr>
              <a:t>Задания с подбором терминов к соответствующим определениям:</a:t>
            </a:r>
            <a:endParaRPr lang="ru-RU" sz="2400" b="1">
              <a:solidFill>
                <a:srgbClr val="C00000"/>
              </a:solidFill>
              <a:ea typeface="Times New Roman" pitchFamily="18" charset="0"/>
              <a:cs typeface="Aharoni"/>
            </a:endParaRPr>
          </a:p>
          <a:p>
            <a:pPr eaLnBrk="0" hangingPunct="0"/>
            <a:r>
              <a:rPr lang="ru-RU" sz="2400" b="1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Aharoni"/>
              </a:rPr>
              <a:t>1. Наука, изучающая поведение животных - это</a:t>
            </a:r>
            <a:r>
              <a:rPr lang="ru-RU" sz="2400" b="1">
                <a:solidFill>
                  <a:schemeClr val="bg1"/>
                </a:solidFill>
                <a:latin typeface="Calibri" pitchFamily="34" charset="0"/>
                <a:ea typeface="Times New Roman" pitchFamily="18" charset="0"/>
                <a:cs typeface="Aharoni"/>
              </a:rPr>
              <a:t>…</a:t>
            </a:r>
            <a:r>
              <a:rPr lang="ru-RU" sz="2400" b="1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Aharoni"/>
              </a:rPr>
              <a:t>..</a:t>
            </a:r>
            <a:endParaRPr lang="ru-RU" sz="2400" b="1">
              <a:solidFill>
                <a:schemeClr val="bg1"/>
              </a:solidFill>
              <a:ea typeface="Times New Roman" pitchFamily="18" charset="0"/>
              <a:cs typeface="Aharoni"/>
            </a:endParaRPr>
          </a:p>
          <a:p>
            <a:pPr eaLnBrk="0" hangingPunct="0"/>
            <a:r>
              <a:rPr lang="ru-RU" sz="2400" b="1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Aharoni"/>
              </a:rPr>
              <a:t>2.Начальный отдел сложного желудка жвачных  млекопитающих -это</a:t>
            </a:r>
            <a:r>
              <a:rPr lang="ru-RU" sz="2400" b="1">
                <a:solidFill>
                  <a:schemeClr val="bg1"/>
                </a:solidFill>
                <a:latin typeface="Calibri" pitchFamily="34" charset="0"/>
                <a:ea typeface="Times New Roman" pitchFamily="18" charset="0"/>
                <a:cs typeface="Aharoni"/>
              </a:rPr>
              <a:t>…</a:t>
            </a:r>
            <a:endParaRPr lang="ru-RU" sz="2400" b="1">
              <a:solidFill>
                <a:schemeClr val="bg1"/>
              </a:solidFill>
              <a:ea typeface="Times New Roman" pitchFamily="18" charset="0"/>
              <a:cs typeface="Aharoni"/>
            </a:endParaRPr>
          </a:p>
          <a:p>
            <a:pPr eaLnBrk="0" hangingPunct="0"/>
            <a:r>
              <a:rPr lang="ru-RU" sz="2400" b="1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Aharoni"/>
              </a:rPr>
              <a:t>3. Период размножения рыб- это</a:t>
            </a:r>
            <a:r>
              <a:rPr lang="ru-RU" sz="2400" b="1">
                <a:solidFill>
                  <a:schemeClr val="bg1"/>
                </a:solidFill>
                <a:latin typeface="Calibri" pitchFamily="34" charset="0"/>
                <a:ea typeface="Times New Roman" pitchFamily="18" charset="0"/>
                <a:cs typeface="Aharoni"/>
              </a:rPr>
              <a:t>…</a:t>
            </a:r>
            <a:r>
              <a:rPr lang="ru-RU" sz="2400" b="1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Aharoni"/>
              </a:rPr>
              <a:t>.</a:t>
            </a:r>
            <a:endParaRPr lang="ru-RU" sz="2400" b="1">
              <a:solidFill>
                <a:schemeClr val="bg1"/>
              </a:solidFill>
              <a:ea typeface="Times New Roman" pitchFamily="18" charset="0"/>
              <a:cs typeface="Aharoni"/>
            </a:endParaRPr>
          </a:p>
          <a:p>
            <a:pPr eaLnBrk="0" hangingPunct="0"/>
            <a:r>
              <a:rPr lang="ru-RU" sz="2400" b="1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Aharoni"/>
              </a:rPr>
              <a:t>4.Паразитические черви из типов плоских и круглых червей -это</a:t>
            </a:r>
            <a:r>
              <a:rPr lang="ru-RU" sz="2400" b="1">
                <a:solidFill>
                  <a:schemeClr val="bg1"/>
                </a:solidFill>
                <a:latin typeface="Calibri" pitchFamily="34" charset="0"/>
                <a:ea typeface="Times New Roman" pitchFamily="18" charset="0"/>
                <a:cs typeface="Aharoni"/>
              </a:rPr>
              <a:t>…</a:t>
            </a:r>
            <a:r>
              <a:rPr lang="ru-RU" sz="2400" b="1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Aharoni"/>
              </a:rPr>
              <a:t>.</a:t>
            </a:r>
            <a:endParaRPr lang="ru-RU" sz="2400" b="1">
              <a:solidFill>
                <a:schemeClr val="bg1"/>
              </a:solidFill>
              <a:ea typeface="Times New Roman" pitchFamily="18" charset="0"/>
              <a:cs typeface="Aharon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Содержимое 1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381000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2800" b="1" smtClean="0">
                <a:solidFill>
                  <a:srgbClr val="C00000"/>
                </a:solidFill>
              </a:rPr>
              <a:t>Боковая линия:</a:t>
            </a:r>
          </a:p>
          <a:p>
            <a:pPr>
              <a:buFont typeface="Wingdings 2" pitchFamily="18" charset="2"/>
              <a:buNone/>
            </a:pPr>
            <a:r>
              <a:rPr lang="ru-RU" sz="2800" b="1" smtClean="0">
                <a:solidFill>
                  <a:schemeClr val="bg1"/>
                </a:solidFill>
              </a:rPr>
              <a:t>Характерный для рыб орган, воспринимающий движение воды, образован чувствительными клетками, сгруппированными на боковых поверхностях тела.</a:t>
            </a:r>
          </a:p>
          <a:p>
            <a:pPr>
              <a:buFont typeface="Wingdings 2" pitchFamily="18" charset="2"/>
              <a:buNone/>
            </a:pPr>
            <a:endParaRPr lang="ru-RU" sz="2800" b="1" smtClean="0">
              <a:solidFill>
                <a:schemeClr val="bg1"/>
              </a:solidFill>
            </a:endParaRPr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0"/>
            <a:ext cx="8258204" cy="2143116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b="1" smtClean="0">
                <a:solidFill>
                  <a:srgbClr val="C00000"/>
                </a:solidFill>
              </a:rPr>
              <a:t>Ведение  словаря  биологических терминов с их четкими определениями.</a:t>
            </a:r>
            <a:r>
              <a:rPr lang="ru-RU" sz="4400" b="1" smtClean="0">
                <a:solidFill>
                  <a:srgbClr val="C00000"/>
                </a:solidFill>
              </a:rPr>
              <a:t/>
            </a:r>
            <a:br>
              <a:rPr lang="ru-RU" sz="4400" b="1" smtClean="0">
                <a:solidFill>
                  <a:srgbClr val="C00000"/>
                </a:solidFill>
              </a:rPr>
            </a:b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onstantia" pitchFamily="18" charset="0"/>
            </a:endParaRPr>
          </a:p>
        </p:txBody>
      </p:sp>
      <p:pic>
        <p:nvPicPr>
          <p:cNvPr id="37890" name="Рисунок 1" descr="*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57200"/>
            <a:ext cx="122238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428625" y="579438"/>
            <a:ext cx="7929563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400">
                <a:latin typeface="Calibri" pitchFamily="34" charset="0"/>
                <a:cs typeface="Times New Roman" pitchFamily="18" charset="0"/>
              </a:rPr>
              <a:t> </a:t>
            </a:r>
            <a:r>
              <a:rPr lang="ru-RU" b="1">
                <a:ea typeface="Times New Roman" pitchFamily="18" charset="0"/>
                <a:cs typeface="Arial" charset="0"/>
              </a:rPr>
              <a:t> </a:t>
            </a:r>
            <a:r>
              <a:rPr lang="ru-RU" sz="2800" b="1">
                <a:solidFill>
                  <a:schemeClr val="bg1"/>
                </a:solidFill>
                <a:ea typeface="Times New Roman" pitchFamily="18" charset="0"/>
                <a:cs typeface="Arial" charset="0"/>
              </a:rPr>
              <a:t>Широко использую рисунки, таблицы и схемы для иллюстрации, сравнения  и объяснения биологических закономерностей</a:t>
            </a:r>
            <a:endParaRPr lang="ru-RU" sz="2800" b="1">
              <a:solidFill>
                <a:schemeClr val="bg1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490" name="Object 2"/>
          <p:cNvGraphicFramePr>
            <a:graphicFrameLocks noChangeAspect="1"/>
          </p:cNvGraphicFramePr>
          <p:nvPr/>
        </p:nvGraphicFramePr>
        <p:xfrm>
          <a:off x="1143000" y="285750"/>
          <a:ext cx="7215188" cy="6143625"/>
        </p:xfrm>
        <a:graphic>
          <a:graphicData uri="http://schemas.openxmlformats.org/presentationml/2006/ole">
            <p:oleObj spid="_x0000_s63490" name="Document" r:id="rId3" imgW="6005608" imgH="9574544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714500" y="2643188"/>
          <a:ext cx="5643563" cy="2886075"/>
        </p:xfrm>
        <a:graphic>
          <a:graphicData uri="http://schemas.openxmlformats.org/drawingml/2006/table">
            <a:tbl>
              <a:tblPr/>
              <a:tblGrid>
                <a:gridCol w="2967516"/>
                <a:gridCol w="1059827"/>
                <a:gridCol w="1616258"/>
              </a:tblGrid>
              <a:tr h="47800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Verdana"/>
                        </a:rPr>
                        <a:t>ПРИЗНАК ЧЛЕНИСТОНОГИХ</a:t>
                      </a:r>
                    </a:p>
                  </a:txBody>
                  <a:tcPr marL="30480" marR="30480" marT="30480" marB="304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>
                          <a:solidFill>
                            <a:srgbClr val="000000"/>
                          </a:solidFill>
                          <a:latin typeface="Verdana"/>
                        </a:rPr>
                        <a:t> </a:t>
                      </a:r>
                    </a:p>
                  </a:txBody>
                  <a:tcPr marL="30480" marR="30480" marT="30480" marB="304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>
                          <a:solidFill>
                            <a:srgbClr val="000000"/>
                          </a:solidFill>
                          <a:latin typeface="Verdana"/>
                        </a:rPr>
                        <a:t>КЛАСС</a:t>
                      </a:r>
                    </a:p>
                  </a:txBody>
                  <a:tcPr marL="30480" marR="30480" marT="30480" marB="304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165204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Verdana"/>
                        </a:rPr>
                        <a:t>А) тело имеет три отдела: голову, грудь, брюшко</a:t>
                      </a:r>
                    </a:p>
                    <a:p>
                      <a:pPr algn="l" fontAlgn="t"/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Verdana"/>
                        </a:rPr>
                        <a:t>Б) тело состоит из головогруди и нерасчлененного брюшка</a:t>
                      </a:r>
                    </a:p>
                    <a:p>
                      <a:pPr algn="l" fontAlgn="t"/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Verdana"/>
                        </a:rPr>
                        <a:t>В) органы дыхания — трахеи и лёгочные мешки</a:t>
                      </a:r>
                    </a:p>
                    <a:p>
                      <a:pPr algn="l" fontAlgn="t"/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Verdana"/>
                        </a:rPr>
                        <a:t>Г) четыре пары ходильных ног</a:t>
                      </a:r>
                    </a:p>
                    <a:p>
                      <a:pPr algn="l" fontAlgn="t"/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Verdana"/>
                        </a:rPr>
                        <a:t>Д) на груди три пары ног, у многих крылья</a:t>
                      </a:r>
                    </a:p>
                  </a:txBody>
                  <a:tcPr marL="30480" marR="30480" marT="30480" marB="3048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Verdana"/>
                        </a:rPr>
                        <a:t> </a:t>
                      </a:r>
                    </a:p>
                  </a:txBody>
                  <a:tcPr marL="30480" marR="30480" marT="30480" marB="304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Verdana"/>
                        </a:rPr>
                        <a:t>1) паукообразные</a:t>
                      </a:r>
                    </a:p>
                    <a:p>
                      <a:pPr algn="l" fontAlgn="t"/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Verdana"/>
                        </a:rPr>
                        <a:t>2) насекомые</a:t>
                      </a:r>
                    </a:p>
                  </a:txBody>
                  <a:tcPr marL="30480" marR="30480" marT="30480" marB="3048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143250" y="5643563"/>
          <a:ext cx="2928938" cy="928687"/>
        </p:xfrm>
        <a:graphic>
          <a:graphicData uri="http://schemas.openxmlformats.org/drawingml/2006/table">
            <a:tbl>
              <a:tblPr/>
              <a:tblGrid>
                <a:gridCol w="585792"/>
                <a:gridCol w="585792"/>
                <a:gridCol w="542928"/>
                <a:gridCol w="628655"/>
                <a:gridCol w="585792"/>
              </a:tblGrid>
              <a:tr h="556272"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rgbClr val="000000"/>
                          </a:solidFill>
                          <a:latin typeface="Verdana"/>
                        </a:rPr>
                        <a:t>A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rgbClr val="000000"/>
                          </a:solidFill>
                          <a:latin typeface="Verdana"/>
                        </a:rPr>
                        <a:t>Б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rgbClr val="000000"/>
                          </a:solidFill>
                          <a:latin typeface="Verdana"/>
                        </a:rPr>
                        <a:t>В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rgbClr val="000000"/>
                          </a:solidFill>
                          <a:latin typeface="Verdana"/>
                        </a:rPr>
                        <a:t>Г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>
                          <a:solidFill>
                            <a:srgbClr val="000000"/>
                          </a:solidFill>
                          <a:latin typeface="Verdana"/>
                        </a:rPr>
                        <a:t>Д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2422">
                <a:tc>
                  <a:txBody>
                    <a:bodyPr/>
                    <a:lstStyle/>
                    <a:p>
                      <a:pPr algn="l"/>
                      <a:r>
                        <a:rPr lang="ru-RU" sz="900">
                          <a:solidFill>
                            <a:srgbClr val="000000"/>
                          </a:solidFill>
                          <a:latin typeface="Verdana"/>
                        </a:rPr>
                        <a:t> 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rgbClr val="000000"/>
                          </a:solidFill>
                          <a:latin typeface="Verdana"/>
                        </a:rPr>
                        <a:t> 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900">
                          <a:solidFill>
                            <a:srgbClr val="000000"/>
                          </a:solidFill>
                          <a:latin typeface="Verdana"/>
                        </a:rPr>
                        <a:t> 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rgbClr val="000000"/>
                          </a:solidFill>
                          <a:latin typeface="Verdana"/>
                        </a:rPr>
                        <a:t> 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rgbClr val="000000"/>
                          </a:solidFill>
                          <a:latin typeface="Verdana"/>
                        </a:rPr>
                        <a:t> 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9660" name="Rectangle 1"/>
          <p:cNvSpPr>
            <a:spLocks noChangeArrowheads="1"/>
          </p:cNvSpPr>
          <p:nvPr/>
        </p:nvSpPr>
        <p:spPr bwMode="auto">
          <a:xfrm>
            <a:off x="642938" y="571500"/>
            <a:ext cx="7858125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166688" algn="just"/>
            <a:r>
              <a:rPr lang="ru-RU" b="1">
                <a:solidFill>
                  <a:srgbClr val="000000"/>
                </a:solidFill>
                <a:latin typeface="Verdana" pitchFamily="34" charset="0"/>
                <a:cs typeface="Arial" charset="0"/>
              </a:rPr>
              <a:t>Установите соответствие между признаком членистоногих и классом, для которого он характерен.</a:t>
            </a:r>
            <a:endParaRPr lang="ru-RU" b="1">
              <a:cs typeface="Arial" charset="0"/>
            </a:endParaRPr>
          </a:p>
          <a:p>
            <a:pPr indent="166688" algn="just" eaLnBrk="0" hangingPunct="0"/>
            <a:r>
              <a:rPr lang="ru-RU" b="1">
                <a:solidFill>
                  <a:srgbClr val="000000"/>
                </a:solidFill>
                <a:latin typeface="Verdana" pitchFamily="34" charset="0"/>
                <a:cs typeface="Arial" charset="0"/>
              </a:rPr>
              <a:t>  </a:t>
            </a:r>
            <a:endParaRPr lang="ru-RU" b="1">
              <a:cs typeface="Arial" charset="0"/>
            </a:endParaRPr>
          </a:p>
          <a:p>
            <a:pPr indent="166688" algn="just" eaLnBrk="0" hangingPunct="0"/>
            <a:r>
              <a:rPr lang="ru-RU" b="1">
                <a:solidFill>
                  <a:srgbClr val="000000"/>
                </a:solidFill>
                <a:latin typeface="Verdana" pitchFamily="34" charset="0"/>
                <a:cs typeface="Arial" charset="0"/>
              </a:rPr>
              <a:t>Запишите в ответ цифры, расположив их в порядке, соответствующем буквам: </a:t>
            </a:r>
            <a:br>
              <a:rPr lang="ru-RU" b="1">
                <a:solidFill>
                  <a:srgbClr val="000000"/>
                </a:solidFill>
                <a:latin typeface="Verdana" pitchFamily="34" charset="0"/>
                <a:cs typeface="Arial" charset="0"/>
              </a:rPr>
            </a:br>
            <a:r>
              <a:rPr lang="ru-RU" b="1">
                <a:solidFill>
                  <a:srgbClr val="000000"/>
                </a:solidFill>
                <a:latin typeface="Verdana" pitchFamily="34" charset="0"/>
                <a:cs typeface="Arial" charset="0"/>
              </a:rPr>
              <a:t/>
            </a:r>
            <a:br>
              <a:rPr lang="ru-RU" b="1">
                <a:solidFill>
                  <a:srgbClr val="000000"/>
                </a:solidFill>
                <a:latin typeface="Verdana" pitchFamily="34" charset="0"/>
                <a:cs typeface="Arial" charset="0"/>
              </a:rPr>
            </a:br>
            <a:endParaRPr lang="ru-RU" b="1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85813" y="3071813"/>
          <a:ext cx="7929562" cy="2286000"/>
        </p:xfrm>
        <a:graphic>
          <a:graphicData uri="http://schemas.openxmlformats.org/drawingml/2006/table">
            <a:tbl>
              <a:tblPr/>
              <a:tblGrid>
                <a:gridCol w="5418572"/>
                <a:gridCol w="1255523"/>
                <a:gridCol w="1255523"/>
              </a:tblGrid>
              <a:tr h="7105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Verdana"/>
                        </a:rPr>
                        <a:t>ПРИЗНАК</a:t>
                      </a:r>
                    </a:p>
                  </a:txBody>
                  <a:tcPr marL="30480" marR="30480" marT="30480" marB="304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>
                          <a:solidFill>
                            <a:srgbClr val="000000"/>
                          </a:solidFill>
                          <a:latin typeface="Verdana"/>
                        </a:rPr>
                        <a:t> </a:t>
                      </a:r>
                    </a:p>
                  </a:txBody>
                  <a:tcPr marL="30480" marR="30480" marT="30480" marB="304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>
                          <a:solidFill>
                            <a:srgbClr val="000000"/>
                          </a:solidFill>
                          <a:latin typeface="Verdana"/>
                        </a:rPr>
                        <a:t>ТИП ЖИВОТНЫХ</a:t>
                      </a:r>
                    </a:p>
                  </a:txBody>
                  <a:tcPr marL="30480" marR="30480" marT="30480" marB="304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575498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Verdana"/>
                        </a:rPr>
                        <a:t>А) 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Verdana"/>
                        </a:rPr>
                        <a:t>незамкнутая 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Verdana"/>
                        </a:rPr>
                        <a:t>кровеносная система</a:t>
                      </a:r>
                    </a:p>
                    <a:p>
                      <a:pPr algn="l" fontAlgn="t"/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Verdana"/>
                        </a:rPr>
                        <a:t>Б) 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Verdana"/>
                        </a:rPr>
                        <a:t>внутренний 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Verdana"/>
                        </a:rPr>
                        <a:t>скелет — хорда</a:t>
                      </a:r>
                    </a:p>
                    <a:p>
                      <a:pPr algn="l" fontAlgn="t"/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Verdana"/>
                        </a:rPr>
                        <a:t>В) 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Verdana"/>
                        </a:rPr>
                        <a:t>нервная 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Verdana"/>
                        </a:rPr>
                        <a:t>трубка 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Verdana"/>
                        </a:rPr>
                        <a:t>расположена 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Verdana"/>
                        </a:rPr>
                        <a:t>на 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Verdana"/>
                        </a:rPr>
                        <a:t>спинной 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Verdana"/>
                        </a:rPr>
                        <a:t>стороне тела</a:t>
                      </a:r>
                    </a:p>
                    <a:p>
                      <a:pPr algn="l" fontAlgn="t"/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Verdana"/>
                        </a:rPr>
                        <a:t>Г) 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Verdana"/>
                        </a:rPr>
                        <a:t>брюшная 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Verdana"/>
                        </a:rPr>
                        <a:t>нервная цепочка</a:t>
                      </a:r>
                    </a:p>
                    <a:p>
                      <a:pPr algn="l" fontAlgn="t"/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Verdana"/>
                        </a:rPr>
                        <a:t>Д) 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Verdana"/>
                        </a:rPr>
                        <a:t>замкнутая 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Verdana"/>
                        </a:rPr>
                        <a:t>кровеносная система</a:t>
                      </a:r>
                    </a:p>
                    <a:p>
                      <a:pPr algn="l" fontAlgn="t"/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Verdana"/>
                        </a:rPr>
                        <a:t>Е) 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Verdana"/>
                        </a:rPr>
                        <a:t>членистые 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Verdana"/>
                        </a:rPr>
                        <a:t>конечности</a:t>
                      </a:r>
                    </a:p>
                  </a:txBody>
                  <a:tcPr marL="30480" marR="30480" marT="30480" marB="3048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Verdana"/>
                        </a:rPr>
                        <a:t> </a:t>
                      </a:r>
                    </a:p>
                  </a:txBody>
                  <a:tcPr marL="30480" marR="30480" marT="30480" marB="304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Verdana"/>
                        </a:rPr>
                        <a:t>1) Членистоногие</a:t>
                      </a:r>
                    </a:p>
                    <a:p>
                      <a:pPr algn="l" fontAlgn="t"/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Verdana"/>
                        </a:rPr>
                        <a:t>2) Хордовые</a:t>
                      </a:r>
                    </a:p>
                  </a:txBody>
                  <a:tcPr marL="30480" marR="30480" marT="30480" marB="3048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543300" y="5570538"/>
          <a:ext cx="2057400" cy="501650"/>
        </p:xfrm>
        <a:graphic>
          <a:graphicData uri="http://schemas.openxmlformats.org/drawingml/2006/table">
            <a:tbl>
              <a:tblPr/>
              <a:tblGrid>
                <a:gridCol w="342900"/>
                <a:gridCol w="342900"/>
                <a:gridCol w="342900"/>
                <a:gridCol w="342900"/>
                <a:gridCol w="342900"/>
                <a:gridCol w="342900"/>
              </a:tblGrid>
              <a:tr h="303799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latin typeface="Verdana"/>
                        </a:rPr>
                        <a:t>A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>
                          <a:solidFill>
                            <a:srgbClr val="000000"/>
                          </a:solidFill>
                          <a:latin typeface="Verdana"/>
                        </a:rPr>
                        <a:t>Б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>
                          <a:solidFill>
                            <a:srgbClr val="000000"/>
                          </a:solidFill>
                          <a:latin typeface="Verdana"/>
                        </a:rPr>
                        <a:t>В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>
                          <a:solidFill>
                            <a:srgbClr val="000000"/>
                          </a:solidFill>
                          <a:latin typeface="Verdana"/>
                        </a:rPr>
                        <a:t>Г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>
                          <a:solidFill>
                            <a:srgbClr val="000000"/>
                          </a:solidFill>
                          <a:latin typeface="Verdana"/>
                        </a:rPr>
                        <a:t>Д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>
                          <a:solidFill>
                            <a:srgbClr val="000000"/>
                          </a:solidFill>
                          <a:latin typeface="Verdana"/>
                        </a:rPr>
                        <a:t>Е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6267">
                <a:tc>
                  <a:txBody>
                    <a:bodyPr/>
                    <a:lstStyle/>
                    <a:p>
                      <a:pPr algn="l"/>
                      <a:r>
                        <a:rPr lang="ru-RU" sz="900">
                          <a:solidFill>
                            <a:srgbClr val="000000"/>
                          </a:solidFill>
                          <a:latin typeface="Verdana"/>
                        </a:rPr>
                        <a:t> 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900">
                          <a:solidFill>
                            <a:srgbClr val="000000"/>
                          </a:solidFill>
                          <a:latin typeface="Verdana"/>
                        </a:rPr>
                        <a:t> 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900">
                          <a:solidFill>
                            <a:srgbClr val="000000"/>
                          </a:solidFill>
                          <a:latin typeface="Verdana"/>
                        </a:rPr>
                        <a:t> 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900">
                          <a:solidFill>
                            <a:srgbClr val="000000"/>
                          </a:solidFill>
                          <a:latin typeface="Verdana"/>
                        </a:rPr>
                        <a:t> 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900">
                          <a:solidFill>
                            <a:srgbClr val="000000"/>
                          </a:solidFill>
                          <a:latin typeface="Verdana"/>
                        </a:rPr>
                        <a:t> 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rgbClr val="000000"/>
                          </a:solidFill>
                          <a:latin typeface="Verdana"/>
                        </a:rPr>
                        <a:t> 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5567" name="Rectangle 1"/>
          <p:cNvSpPr>
            <a:spLocks noChangeArrowheads="1"/>
          </p:cNvSpPr>
          <p:nvPr/>
        </p:nvSpPr>
        <p:spPr bwMode="auto">
          <a:xfrm>
            <a:off x="0" y="857250"/>
            <a:ext cx="9144000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166688" algn="just"/>
            <a:r>
              <a:rPr lang="ru-RU" sz="2400">
                <a:solidFill>
                  <a:srgbClr val="000000"/>
                </a:solidFill>
                <a:latin typeface="Verdana" pitchFamily="34" charset="0"/>
                <a:cs typeface="Arial" charset="0"/>
              </a:rPr>
              <a:t>Установите соответствие между признаком и типом животных</a:t>
            </a:r>
            <a:endParaRPr lang="ru-RU" sz="2400">
              <a:cs typeface="Arial" charset="0"/>
            </a:endParaRPr>
          </a:p>
          <a:p>
            <a:pPr indent="166688" algn="just" eaLnBrk="0" hangingPunct="0"/>
            <a:r>
              <a:rPr lang="ru-RU" sz="2400">
                <a:solidFill>
                  <a:srgbClr val="000000"/>
                </a:solidFill>
                <a:latin typeface="Verdana" pitchFamily="34" charset="0"/>
                <a:cs typeface="Arial" charset="0"/>
              </a:rPr>
              <a:t> </a:t>
            </a:r>
            <a:endParaRPr lang="ru-RU" sz="2400">
              <a:cs typeface="Arial" charset="0"/>
            </a:endParaRPr>
          </a:p>
          <a:p>
            <a:pPr indent="166688" algn="just" eaLnBrk="0" hangingPunct="0"/>
            <a:r>
              <a:rPr lang="ru-RU" sz="2400">
                <a:solidFill>
                  <a:srgbClr val="000000"/>
                </a:solidFill>
                <a:latin typeface="Verdana" pitchFamily="34" charset="0"/>
                <a:cs typeface="Arial" charset="0"/>
              </a:rPr>
              <a:t> Запишите в ответ цифры, расположив их в порядке, соответствующем буквам: </a:t>
            </a:r>
            <a:br>
              <a:rPr lang="ru-RU" sz="2400">
                <a:solidFill>
                  <a:srgbClr val="000000"/>
                </a:solidFill>
                <a:latin typeface="Verdana" pitchFamily="34" charset="0"/>
                <a:cs typeface="Arial" charset="0"/>
              </a:rPr>
            </a:br>
            <a:r>
              <a:rPr lang="ru-RU" sz="2400">
                <a:solidFill>
                  <a:srgbClr val="000000"/>
                </a:solidFill>
                <a:latin typeface="Verdana" pitchFamily="34" charset="0"/>
                <a:cs typeface="Arial" charset="0"/>
              </a:rPr>
              <a:t/>
            </a:r>
            <a:br>
              <a:rPr lang="ru-RU" sz="2400">
                <a:solidFill>
                  <a:srgbClr val="000000"/>
                </a:solidFill>
                <a:latin typeface="Verdana" pitchFamily="34" charset="0"/>
                <a:cs typeface="Arial" charset="0"/>
              </a:rPr>
            </a:br>
            <a:endParaRPr lang="ru-RU" sz="240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Picture 2" descr="img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0" y="285750"/>
            <a:ext cx="45720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2" name="Picture 3" descr="zhiznennyi-tsikl-bychego-tsepny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987675"/>
            <a:ext cx="5072063" cy="387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800" b="1" smtClean="0">
                <a:solidFill>
                  <a:srgbClr val="C00000"/>
                </a:solidFill>
              </a:rPr>
              <a:t>Простейшие</a:t>
            </a:r>
            <a:endParaRPr lang="ru-RU" sz="4800" b="1">
              <a:solidFill>
                <a:srgbClr val="C00000"/>
              </a:solidFill>
            </a:endParaRPr>
          </a:p>
        </p:txBody>
      </p:sp>
      <p:pic>
        <p:nvPicPr>
          <p:cNvPr id="15362" name="Picture 4" descr="https://vseobiology.ru/images/zoologija/zoologija_6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43438" y="1428750"/>
            <a:ext cx="3976687" cy="2673350"/>
          </a:xfrm>
        </p:spPr>
      </p:pic>
      <p:pic>
        <p:nvPicPr>
          <p:cNvPr id="15363" name="Picture 8" descr="http://gemoparazit.ru/wp-content/uploads/2017/02/lechis-q15-mi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1428750"/>
            <a:ext cx="3929062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2" descr="http://dereksiz.org/zemlya-biografiya-planeti-posvyashennaya-mejdunarodnomu-dnyu-m/199771_html_76832c1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3" y="4214813"/>
            <a:ext cx="3786187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6" descr="http://girniy.ru/metisd/%D0%9D%D0%B8%D0%BA%D0%B8%D1%88%D0%BE%D0%B2+%D0%90.+%D0%98.+%D0%A2%D0%B5%D1%81%D1%82%D0%BE%D0%B2%D1%8B%D0%B5+%D0%B7%D0%B0%D0%B4%D0%B0%D0%BD%D0%B8%D1%8F+%D0%B4%D0%BB%D1%8F+%D0%BF%D1%80%D0%BE%D0%B2%D0%B5%D1%80%D0%BA%D0%B8+%D0%B7%D0%BD%D0%B0%D0%BD%D0%B8%D0%B9+%D1%83%D1%87%D0%B0%D1%89%D0%B8%D1%85%D1%81%D1%8F+%D0%BF%D0%BE+%D0%B7%D0%BE%D0%BE%D0%BB%D0%BE%D0%B3%D0%B8%D0%B8d/30048_html_m6982d6b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4214813"/>
            <a:ext cx="40005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857250" y="2287588"/>
          <a:ext cx="7215188" cy="2254250"/>
        </p:xfrm>
        <a:graphic>
          <a:graphicData uri="http://schemas.openxmlformats.org/drawingml/2006/table">
            <a:tbl>
              <a:tblPr/>
              <a:tblGrid>
                <a:gridCol w="4615154"/>
                <a:gridCol w="1300042"/>
                <a:gridCol w="1300042"/>
              </a:tblGrid>
              <a:tr h="1460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Verdana"/>
                        </a:rPr>
                        <a:t>МЕРЫ ПРОФИЛАКТИКИ</a:t>
                      </a:r>
                    </a:p>
                  </a:txBody>
                  <a:tcPr marL="30480" marR="30480" marT="30480" marB="304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>
                          <a:solidFill>
                            <a:srgbClr val="000000"/>
                          </a:solidFill>
                          <a:latin typeface="Verdana"/>
                        </a:rPr>
                        <a:t> </a:t>
                      </a:r>
                    </a:p>
                  </a:txBody>
                  <a:tcPr marL="30480" marR="30480" marT="30480" marB="304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>
                          <a:solidFill>
                            <a:srgbClr val="000000"/>
                          </a:solidFill>
                          <a:latin typeface="Verdana"/>
                        </a:rPr>
                        <a:t>ПАРАЗИТЫ</a:t>
                      </a:r>
                    </a:p>
                  </a:txBody>
                  <a:tcPr marL="30480" marR="30480" marT="30480" marB="304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5404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Verdana"/>
                        </a:rPr>
                        <a:t>А) не есть сырое, плохо проваренное или прожаренное мясо</a:t>
                      </a:r>
                    </a:p>
                    <a:p>
                      <a:pPr algn="l" fontAlgn="t"/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Verdana"/>
                        </a:rPr>
                        <a:t>Б) не пить сырую воду из водоёмов, не есть щавель, дикий лук с сырых лугов</a:t>
                      </a:r>
                    </a:p>
                    <a:p>
                      <a:pPr algn="l" fontAlgn="t"/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Verdana"/>
                        </a:rPr>
                        <a:t>В) не есть немытые сырые фрукты и овощи</a:t>
                      </a:r>
                    </a:p>
                    <a:p>
                      <a:pPr algn="l" fontAlgn="t"/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Verdana"/>
                        </a:rPr>
                        <a:t>Г) защищать продукты питания от мух</a:t>
                      </a:r>
                    </a:p>
                    <a:p>
                      <a:pPr algn="l" fontAlgn="t"/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Verdana"/>
                        </a:rPr>
                        <a:t>Д) не грызть ногти</a:t>
                      </a:r>
                    </a:p>
                  </a:txBody>
                  <a:tcPr marL="30480" marR="30480" marT="30480" marB="3048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Verdana"/>
                        </a:rPr>
                        <a:t> </a:t>
                      </a:r>
                    </a:p>
                  </a:txBody>
                  <a:tcPr marL="30480" marR="30480" marT="30480" marB="304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Verdana"/>
                        </a:rPr>
                        <a:t>1) аскарида</a:t>
                      </a:r>
                    </a:p>
                    <a:p>
                      <a:pPr algn="l" fontAlgn="t"/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Verdana"/>
                        </a:rPr>
                        <a:t>2) печеночный сосальщик</a:t>
                      </a:r>
                    </a:p>
                    <a:p>
                      <a:pPr algn="l" fontAlgn="t"/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Verdana"/>
                        </a:rPr>
                        <a:t>3) бычий цепень</a:t>
                      </a:r>
                    </a:p>
                    <a:p>
                      <a:pPr algn="l" fontAlgn="t"/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Verdana"/>
                        </a:rPr>
                        <a:t>4) острица</a:t>
                      </a:r>
                    </a:p>
                  </a:txBody>
                  <a:tcPr marL="30480" marR="30480" marT="30480" marB="3048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643188" y="5000625"/>
          <a:ext cx="4143375" cy="1428750"/>
        </p:xfrm>
        <a:graphic>
          <a:graphicData uri="http://schemas.openxmlformats.org/drawingml/2006/table">
            <a:tbl>
              <a:tblPr/>
              <a:tblGrid>
                <a:gridCol w="828681"/>
                <a:gridCol w="725092"/>
                <a:gridCol w="932270"/>
                <a:gridCol w="828681"/>
                <a:gridCol w="828681"/>
              </a:tblGrid>
              <a:tr h="119063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rgbClr val="000000"/>
                          </a:solidFill>
                          <a:latin typeface="Verdana"/>
                        </a:rPr>
                        <a:t>А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>
                          <a:solidFill>
                            <a:srgbClr val="000000"/>
                          </a:solidFill>
                          <a:latin typeface="Verdana"/>
                        </a:rPr>
                        <a:t>Б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rgbClr val="000000"/>
                          </a:solidFill>
                          <a:latin typeface="Verdana"/>
                        </a:rPr>
                        <a:t>В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>
                          <a:solidFill>
                            <a:srgbClr val="000000"/>
                          </a:solidFill>
                          <a:latin typeface="Verdana"/>
                        </a:rPr>
                        <a:t>Г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>
                          <a:solidFill>
                            <a:srgbClr val="000000"/>
                          </a:solidFill>
                          <a:latin typeface="Verdana"/>
                        </a:rPr>
                        <a:t>Д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8126">
                <a:tc>
                  <a:txBody>
                    <a:bodyPr/>
                    <a:lstStyle/>
                    <a:p>
                      <a:pPr algn="l"/>
                      <a:r>
                        <a:rPr lang="ru-RU" sz="900">
                          <a:solidFill>
                            <a:srgbClr val="000000"/>
                          </a:solidFill>
                          <a:latin typeface="Verdana"/>
                        </a:rPr>
                        <a:t> 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900">
                          <a:solidFill>
                            <a:srgbClr val="000000"/>
                          </a:solidFill>
                          <a:latin typeface="Verdana"/>
                        </a:rPr>
                        <a:t> 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rgbClr val="000000"/>
                          </a:solidFill>
                          <a:latin typeface="Verdana"/>
                        </a:rPr>
                        <a:t> 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900">
                          <a:solidFill>
                            <a:srgbClr val="000000"/>
                          </a:solidFill>
                          <a:latin typeface="Verdana"/>
                        </a:rPr>
                        <a:t> 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rgbClr val="000000"/>
                          </a:solidFill>
                          <a:latin typeface="Verdana"/>
                        </a:rPr>
                        <a:t> 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7612" name="Rectangle 1"/>
          <p:cNvSpPr>
            <a:spLocks noChangeArrowheads="1"/>
          </p:cNvSpPr>
          <p:nvPr/>
        </p:nvSpPr>
        <p:spPr bwMode="auto">
          <a:xfrm>
            <a:off x="1143000" y="500063"/>
            <a:ext cx="6715125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166688" algn="just"/>
            <a:r>
              <a:rPr lang="ru-RU" b="1">
                <a:solidFill>
                  <a:srgbClr val="000000"/>
                </a:solidFill>
                <a:latin typeface="Verdana" pitchFamily="34" charset="0"/>
                <a:cs typeface="Arial" charset="0"/>
              </a:rPr>
              <a:t>Установите соответствие между отдельными мерами профилактики и конкретными паразитами. </a:t>
            </a:r>
            <a:endParaRPr lang="ru-RU" b="1">
              <a:cs typeface="Arial" charset="0"/>
            </a:endParaRPr>
          </a:p>
          <a:p>
            <a:pPr indent="166688" algn="just" eaLnBrk="0" hangingPunct="0"/>
            <a:r>
              <a:rPr lang="ru-RU" b="1">
                <a:solidFill>
                  <a:srgbClr val="000000"/>
                </a:solidFill>
                <a:latin typeface="Verdana" pitchFamily="34" charset="0"/>
                <a:cs typeface="Arial" charset="0"/>
              </a:rPr>
              <a:t>Запишите в ответ цифры, расположив их в порядке, соответствующем буквам: </a:t>
            </a:r>
            <a:br>
              <a:rPr lang="ru-RU" b="1">
                <a:solidFill>
                  <a:srgbClr val="000000"/>
                </a:solidFill>
                <a:latin typeface="Verdana" pitchFamily="34" charset="0"/>
                <a:cs typeface="Arial" charset="0"/>
              </a:rPr>
            </a:br>
            <a:r>
              <a:rPr lang="ru-RU">
                <a:solidFill>
                  <a:srgbClr val="000000"/>
                </a:solidFill>
                <a:latin typeface="Verdana" pitchFamily="34" charset="0"/>
                <a:cs typeface="Arial" charset="0"/>
              </a:rPr>
              <a:t/>
            </a:r>
            <a:br>
              <a:rPr lang="ru-RU">
                <a:solidFill>
                  <a:srgbClr val="000000"/>
                </a:solidFill>
                <a:latin typeface="Verdana" pitchFamily="34" charset="0"/>
                <a:cs typeface="Arial" charset="0"/>
              </a:rPr>
            </a:br>
            <a:endParaRPr lang="ru-RU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514" name="Object 2"/>
          <p:cNvGraphicFramePr>
            <a:graphicFrameLocks noChangeAspect="1"/>
          </p:cNvGraphicFramePr>
          <p:nvPr/>
        </p:nvGraphicFramePr>
        <p:xfrm>
          <a:off x="285750" y="500063"/>
          <a:ext cx="8358188" cy="5929312"/>
        </p:xfrm>
        <a:graphic>
          <a:graphicData uri="http://schemas.openxmlformats.org/presentationml/2006/ole">
            <p:oleObj spid="_x0000_s64514" name="Документ" r:id="rId3" imgW="10188366" imgH="6830430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Picture 6" descr="Внутреннее строение паука-крестови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3" y="2786063"/>
            <a:ext cx="4000500" cy="218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58" name="Picture 5" descr="Crusta04_0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2714625"/>
            <a:ext cx="3935412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59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400" b="1" u="sng">
                <a:latin typeface="Calibri" pitchFamily="34" charset="0"/>
                <a:cs typeface="Times New Roman" pitchFamily="18" charset="0"/>
              </a:rPr>
              <a:t>ТИП ЧЛЕНИСТОНОГИЕ</a:t>
            </a:r>
            <a:endParaRPr lang="ru-RU" sz="1200">
              <a:ea typeface="Times New Roman" pitchFamily="18" charset="0"/>
              <a:cs typeface="Arial" charset="0"/>
            </a:endParaRPr>
          </a:p>
          <a:p>
            <a:pPr eaLnBrk="0" hangingPunct="0"/>
            <a:endParaRPr lang="ru-RU">
              <a:cs typeface="Arial" charset="0"/>
            </a:endParaRPr>
          </a:p>
        </p:txBody>
      </p:sp>
      <p:sp>
        <p:nvSpPr>
          <p:cNvPr id="70660" name="Rectangle 4"/>
          <p:cNvSpPr>
            <a:spLocks noChangeArrowheads="1"/>
          </p:cNvSpPr>
          <p:nvPr/>
        </p:nvSpPr>
        <p:spPr bwMode="auto">
          <a:xfrm>
            <a:off x="0" y="530225"/>
            <a:ext cx="8643938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b="1">
                <a:solidFill>
                  <a:srgbClr val="0000FF"/>
                </a:solidFill>
                <a:ea typeface="Times New Roman" pitchFamily="18" charset="0"/>
                <a:cs typeface="Arial" charset="0"/>
              </a:rPr>
              <a:t>У всех кровеносная  система  незамкнутая</a:t>
            </a:r>
            <a:r>
              <a:rPr lang="ru-RU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 (кровь(гемолимфа) выходит из сосудов, омывает полость тела, отдает питательные вещества и собирается в сосуды ,</a:t>
            </a:r>
            <a:r>
              <a:rPr lang="ru-RU" b="1">
                <a:solidFill>
                  <a:srgbClr val="0000FF"/>
                </a:solidFill>
                <a:ea typeface="Times New Roman" pitchFamily="18" charset="0"/>
                <a:cs typeface="Arial" charset="0"/>
              </a:rPr>
              <a:t>есть сердце на спинной части тела</a:t>
            </a:r>
            <a:r>
              <a:rPr lang="ru-RU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 ( имеет трубчатое строение) </a:t>
            </a:r>
            <a:r>
              <a:rPr lang="ru-RU" b="1">
                <a:solidFill>
                  <a:srgbClr val="0000FF"/>
                </a:solidFill>
                <a:ea typeface="Times New Roman" pitchFamily="18" charset="0"/>
                <a:cs typeface="Arial" charset="0"/>
              </a:rPr>
              <a:t>и сосуды</a:t>
            </a:r>
            <a:r>
              <a:rPr lang="ru-RU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. У насекомых гемолимфа не участвует в переносе кислорода, так как трубочки трахеи доставляют кислород к  каждому органу</a:t>
            </a:r>
            <a:endParaRPr lang="ru-RU">
              <a:ea typeface="Times New Roman" pitchFamily="18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2"/>
          <p:cNvSpPr>
            <a:spLocks noChangeArrowheads="1"/>
          </p:cNvSpPr>
          <p:nvPr/>
        </p:nvSpPr>
        <p:spPr bwMode="auto">
          <a:xfrm>
            <a:off x="857250" y="857250"/>
            <a:ext cx="7715250" cy="295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 b="1" u="sng">
                <a:latin typeface="Calibri" pitchFamily="34" charset="0"/>
                <a:ea typeface="Times New Roman" pitchFamily="18" charset="0"/>
                <a:cs typeface="Aharoni"/>
              </a:rPr>
              <a:t>ТИП ХОРДОВЫЕ  </a:t>
            </a:r>
            <a:endParaRPr lang="ru-RU" sz="2400">
              <a:ea typeface="Times New Roman" pitchFamily="18" charset="0"/>
              <a:cs typeface="Aharoni"/>
            </a:endParaRPr>
          </a:p>
          <a:p>
            <a:pPr eaLnBrk="0" hangingPunct="0"/>
            <a:r>
              <a:rPr lang="ru-RU" sz="2400" b="1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Aharoni"/>
              </a:rPr>
              <a:t>(У ВСЕХ КРОВЕНОСНАЯ СИСТЕМА ЗАМКНУТАЯ)</a:t>
            </a:r>
            <a:endParaRPr lang="ru-RU" sz="2400">
              <a:ea typeface="Times New Roman" pitchFamily="18" charset="0"/>
              <a:cs typeface="Aharoni"/>
            </a:endParaRPr>
          </a:p>
          <a:p>
            <a:pPr eaLnBrk="0" hangingPunct="0"/>
            <a:r>
              <a:rPr lang="ru-RU" sz="2400" b="1" u="sng">
                <a:latin typeface="Calibri" pitchFamily="34" charset="0"/>
                <a:ea typeface="Times New Roman" pitchFamily="18" charset="0"/>
                <a:cs typeface="Aharoni"/>
              </a:rPr>
              <a:t>КЛАСС ЛАНЦЕТНИКИ</a:t>
            </a:r>
            <a:endParaRPr lang="ru-RU" sz="2400">
              <a:ea typeface="Times New Roman" pitchFamily="18" charset="0"/>
              <a:cs typeface="Aharoni"/>
            </a:endParaRPr>
          </a:p>
          <a:p>
            <a:pPr eaLnBrk="0" hangingPunct="0"/>
            <a:r>
              <a:rPr lang="ru-RU" sz="2400" b="1">
                <a:solidFill>
                  <a:srgbClr val="0000FF"/>
                </a:solidFill>
                <a:latin typeface="Calibri" pitchFamily="34" charset="0"/>
                <a:ea typeface="Times New Roman" pitchFamily="18" charset="0"/>
                <a:cs typeface="Aharoni"/>
              </a:rPr>
              <a:t>Один круг кровообращения, сердца нет</a:t>
            </a:r>
            <a:r>
              <a:rPr lang="ru-RU" sz="2400" b="1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Aharoni"/>
              </a:rPr>
              <a:t> (вместо него – брюшная аорта). </a:t>
            </a:r>
            <a:r>
              <a:rPr lang="ru-RU" sz="2400" b="1">
                <a:latin typeface="Calibri" pitchFamily="34" charset="0"/>
                <a:ea typeface="Times New Roman" pitchFamily="18" charset="0"/>
                <a:cs typeface="Aharoni"/>
              </a:rPr>
              <a:t>Схема движения: </a:t>
            </a:r>
            <a:r>
              <a:rPr lang="ru-RU" sz="2400" b="1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Aharoni"/>
              </a:rPr>
              <a:t>Брюшная аорта – жаберные артерии (арт. кровь) – спинная аорта – органы тела (венозная кровь) – брюшная аорта</a:t>
            </a:r>
            <a:endParaRPr lang="ru-RU" sz="2400">
              <a:ea typeface="Times New Roman" pitchFamily="18" charset="0"/>
              <a:cs typeface="Aharoni"/>
            </a:endParaRPr>
          </a:p>
          <a:p>
            <a:pPr eaLnBrk="0" hangingPunct="0"/>
            <a:endParaRPr lang="ru-RU">
              <a:ea typeface="Times New Roman" pitchFamily="18" charset="0"/>
              <a:cs typeface="Arial" charset="0"/>
            </a:endParaRPr>
          </a:p>
        </p:txBody>
      </p:sp>
      <p:pic>
        <p:nvPicPr>
          <p:cNvPr id="71682" name="Picture 4" descr="Chord01_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88" y="3643313"/>
            <a:ext cx="757237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285750" y="642938"/>
            <a:ext cx="9144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4"/>
          <p:cNvSpPr>
            <a:spLocks noChangeArrowheads="1"/>
          </p:cNvSpPr>
          <p:nvPr/>
        </p:nvSpPr>
        <p:spPr bwMode="auto">
          <a:xfrm>
            <a:off x="357188" y="571500"/>
            <a:ext cx="7858125" cy="258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 b="1" u="sng">
                <a:ea typeface="Times New Roman" pitchFamily="18" charset="0"/>
                <a:cs typeface="Arial" charset="0"/>
              </a:rPr>
              <a:t>КЛАСС РЫБЫ</a:t>
            </a:r>
            <a:endParaRPr lang="ru-RU" sz="2400" b="1"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sz="2400" b="1">
                <a:solidFill>
                  <a:srgbClr val="FF0000"/>
                </a:solidFill>
                <a:ea typeface="Times New Roman" pitchFamily="18" charset="0"/>
                <a:cs typeface="Arial" charset="0"/>
              </a:rPr>
              <a:t>Один круг кровообращения</a:t>
            </a:r>
            <a:r>
              <a:rPr lang="ru-RU" sz="2400" b="1">
                <a:solidFill>
                  <a:srgbClr val="0000FF"/>
                </a:solidFill>
                <a:ea typeface="Times New Roman" pitchFamily="18" charset="0"/>
                <a:cs typeface="Arial" charset="0"/>
              </a:rPr>
              <a:t>. </a:t>
            </a:r>
            <a:r>
              <a:rPr lang="ru-RU" sz="2400" b="1">
                <a:ea typeface="Times New Roman" pitchFamily="18" charset="0"/>
                <a:cs typeface="Arial" charset="0"/>
              </a:rPr>
              <a:t>Сердце -</a:t>
            </a:r>
            <a:r>
              <a:rPr lang="ru-RU" sz="2400" b="1">
                <a:solidFill>
                  <a:srgbClr val="FF0000"/>
                </a:solidFill>
                <a:ea typeface="Times New Roman" pitchFamily="18" charset="0"/>
                <a:cs typeface="Arial" charset="0"/>
              </a:rPr>
              <a:t>2-хкамерное</a:t>
            </a:r>
            <a:r>
              <a:rPr lang="ru-RU" sz="2400" b="1">
                <a:solidFill>
                  <a:srgbClr val="0000FF"/>
                </a:solidFill>
                <a:ea typeface="Times New Roman" pitchFamily="18" charset="0"/>
                <a:cs typeface="Arial" charset="0"/>
              </a:rPr>
              <a:t>.</a:t>
            </a:r>
            <a:r>
              <a:rPr lang="ru-RU" sz="2400" b="1">
                <a:ea typeface="Times New Roman" pitchFamily="18" charset="0"/>
                <a:cs typeface="Arial" charset="0"/>
              </a:rPr>
              <a:t>В сердце </a:t>
            </a:r>
            <a:r>
              <a:rPr lang="ru-RU" sz="2400" b="1">
                <a:solidFill>
                  <a:srgbClr val="0000FF"/>
                </a:solidFill>
                <a:ea typeface="Times New Roman" pitchFamily="18" charset="0"/>
                <a:cs typeface="Arial" charset="0"/>
              </a:rPr>
              <a:t>– </a:t>
            </a:r>
            <a:r>
              <a:rPr lang="ru-RU" sz="2400" b="1">
                <a:solidFill>
                  <a:srgbClr val="FF0000"/>
                </a:solidFill>
                <a:ea typeface="Times New Roman" pitchFamily="18" charset="0"/>
                <a:cs typeface="Arial" charset="0"/>
              </a:rPr>
              <a:t>венозная</a:t>
            </a:r>
            <a:r>
              <a:rPr lang="ru-RU" sz="2400" b="1">
                <a:ea typeface="Times New Roman" pitchFamily="18" charset="0"/>
                <a:cs typeface="Arial" charset="0"/>
              </a:rPr>
              <a:t>кровь.Схема движения крови</a:t>
            </a:r>
            <a:r>
              <a:rPr lang="ru-RU" sz="24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: Ж – брюшная аорта – жаберные артерии (арт. кровь) – спинная аорта – органы (венозная кровь) – вены – предсердие</a:t>
            </a:r>
            <a:endParaRPr lang="ru-RU" sz="2400" b="1">
              <a:ea typeface="Times New Roman" pitchFamily="18" charset="0"/>
              <a:cs typeface="Arial" charset="0"/>
            </a:endParaRPr>
          </a:p>
          <a:p>
            <a:pPr eaLnBrk="0" hangingPunct="0"/>
            <a:endParaRPr lang="ru-RU">
              <a:ea typeface="Times New Roman" pitchFamily="18" charset="0"/>
              <a:cs typeface="Arial" charset="0"/>
            </a:endParaRPr>
          </a:p>
        </p:txBody>
      </p:sp>
      <p:pic>
        <p:nvPicPr>
          <p:cNvPr id="72706" name="Рисунок 1"/>
          <p:cNvPicPr>
            <a:picLocks noChangeAspect="1" noChangeArrowheads="1"/>
          </p:cNvPicPr>
          <p:nvPr/>
        </p:nvPicPr>
        <p:blipFill>
          <a:blip r:embed="rId2"/>
          <a:srcRect l="2359" t="24358" r="1996" b="24101"/>
          <a:stretch>
            <a:fillRect/>
          </a:stretch>
        </p:blipFill>
        <p:spPr bwMode="auto">
          <a:xfrm>
            <a:off x="2428875" y="3571875"/>
            <a:ext cx="5019675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7" name="Rectangle 5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2"/>
          <p:cNvSpPr>
            <a:spLocks noChangeArrowheads="1"/>
          </p:cNvSpPr>
          <p:nvPr/>
        </p:nvSpPr>
        <p:spPr bwMode="auto">
          <a:xfrm>
            <a:off x="357188" y="214313"/>
            <a:ext cx="8786812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600" b="1" u="sng">
                <a:ea typeface="Times New Roman" pitchFamily="18" charset="0"/>
                <a:cs typeface="Arial" charset="0"/>
              </a:rPr>
              <a:t>КЛАСС ЗЕМНОВОДНЫЕ</a:t>
            </a:r>
            <a:endParaRPr lang="ru-RU" sz="1600"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sz="1600" b="1">
                <a:solidFill>
                  <a:srgbClr val="0000FF"/>
                </a:solidFill>
                <a:ea typeface="Times New Roman" pitchFamily="18" charset="0"/>
                <a:cs typeface="Arial" charset="0"/>
              </a:rPr>
              <a:t>2 круга кровообращения (малый и большой) сердце </a:t>
            </a:r>
            <a:r>
              <a:rPr lang="ru-RU" sz="1600" b="1">
                <a:solidFill>
                  <a:srgbClr val="FF0000"/>
                </a:solidFill>
                <a:ea typeface="Times New Roman" pitchFamily="18" charset="0"/>
                <a:cs typeface="Arial" charset="0"/>
              </a:rPr>
              <a:t>3-</a:t>
            </a:r>
            <a:r>
              <a:rPr lang="ru-RU" sz="1600" b="1" baseline="-30000">
                <a:solidFill>
                  <a:srgbClr val="FF0000"/>
                </a:solidFill>
                <a:ea typeface="Times New Roman" pitchFamily="18" charset="0"/>
                <a:cs typeface="Arial" charset="0"/>
              </a:rPr>
              <a:t>х</a:t>
            </a:r>
            <a:r>
              <a:rPr lang="ru-RU" sz="1600" b="1">
                <a:solidFill>
                  <a:srgbClr val="FF0000"/>
                </a:solidFill>
                <a:ea typeface="Times New Roman" pitchFamily="18" charset="0"/>
                <a:cs typeface="Arial" charset="0"/>
              </a:rPr>
              <a:t>камерное </a:t>
            </a:r>
            <a:r>
              <a:rPr lang="ru-RU" sz="1600" b="1">
                <a:solidFill>
                  <a:srgbClr val="0000FF"/>
                </a:solidFill>
                <a:ea typeface="Times New Roman" pitchFamily="18" charset="0"/>
                <a:cs typeface="Arial" charset="0"/>
              </a:rPr>
              <a:t>(ПП,ЛП,Ж).</a:t>
            </a:r>
            <a:endParaRPr lang="ru-RU" sz="1600"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sz="1600" b="1" u="sng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Малый круг</a:t>
            </a:r>
            <a:r>
              <a:rPr lang="ru-RU" sz="16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:Ж- (венозная кр. по легочным артериям) –легкие (арт.кр. по легочным венам) – ЛП. </a:t>
            </a:r>
            <a:endParaRPr lang="ru-RU" sz="1600">
              <a:ea typeface="Times New Roman" pitchFamily="18" charset="0"/>
              <a:cs typeface="Arial" charset="0"/>
            </a:endParaRPr>
          </a:p>
          <a:p>
            <a:pPr eaLnBrk="0" hangingPunct="0"/>
            <a:endParaRPr lang="ru-RU" sz="1600">
              <a:ea typeface="Times New Roman" pitchFamily="18" charset="0"/>
              <a:cs typeface="Arial" charset="0"/>
            </a:endParaRPr>
          </a:p>
        </p:txBody>
      </p:sp>
      <p:pic>
        <p:nvPicPr>
          <p:cNvPr id="73730" name="Рисунок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2857500"/>
            <a:ext cx="6643688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1" name="Rectangle 3"/>
          <p:cNvSpPr>
            <a:spLocks noChangeArrowheads="1"/>
          </p:cNvSpPr>
          <p:nvPr/>
        </p:nvSpPr>
        <p:spPr bwMode="auto">
          <a:xfrm>
            <a:off x="571500" y="1500188"/>
            <a:ext cx="7858125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b="1" u="sng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Большой круг</a:t>
            </a:r>
            <a:r>
              <a:rPr lang="ru-RU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:Ж (смешанная кровь (вторая порция - более богатая кислородом идет в головной мозг)  по аорте—в артерии – органы (венозная кровь по венам)—ПП. По пути к сердцу  в вены  поступает кровь от кожных покровов, обогащенная кислородом.</a:t>
            </a:r>
            <a:endParaRPr lang="ru-RU">
              <a:ea typeface="Times New Roman" pitchFamily="18" charset="0"/>
              <a:cs typeface="Arial" charset="0"/>
            </a:endParaRPr>
          </a:p>
          <a:p>
            <a:pPr eaLnBrk="0" hangingPunct="0"/>
            <a:endParaRPr lang="ru-RU">
              <a:ea typeface="Times New Roman" pitchFamily="18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1"/>
          <p:cNvSpPr>
            <a:spLocks noChangeArrowheads="1"/>
          </p:cNvSpPr>
          <p:nvPr/>
        </p:nvSpPr>
        <p:spPr bwMode="auto">
          <a:xfrm>
            <a:off x="214313" y="285750"/>
            <a:ext cx="8929687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4171950" algn="l"/>
              </a:tabLst>
            </a:pPr>
            <a:r>
              <a:rPr lang="ru-RU" u="sng">
                <a:latin typeface="Calibri" pitchFamily="34" charset="0"/>
                <a:cs typeface="Times New Roman" pitchFamily="18" charset="0"/>
              </a:rPr>
              <a:t>КЛАСС ПТИЦЫ и МЛЕКОПИТАЮЩИЕ</a:t>
            </a:r>
            <a:endParaRPr lang="ru-RU">
              <a:ea typeface="Times New Roman" pitchFamily="18" charset="0"/>
              <a:cs typeface="Arial" charset="0"/>
            </a:endParaRPr>
          </a:p>
          <a:p>
            <a:pPr eaLnBrk="0" hangingPunct="0">
              <a:tabLst>
                <a:tab pos="4171950" algn="l"/>
              </a:tabLst>
            </a:pPr>
            <a:r>
              <a:rPr lang="ru-RU">
                <a:solidFill>
                  <a:srgbClr val="0000FF"/>
                </a:solidFill>
                <a:latin typeface="Calibri" pitchFamily="34" charset="0"/>
                <a:cs typeface="Times New Roman" pitchFamily="18" charset="0"/>
              </a:rPr>
              <a:t>2 круга кровообращения, сердце 4-хкамерное(ПП,ЛП,ПЖ,ЛЖ).</a:t>
            </a:r>
            <a:r>
              <a:rPr lang="ru-RU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Правая и левая части отделены перегородкой. </a:t>
            </a:r>
            <a:r>
              <a:rPr lang="ru-RU">
                <a:solidFill>
                  <a:srgbClr val="0000FF"/>
                </a:solidFill>
                <a:latin typeface="Calibri" pitchFamily="34" charset="0"/>
                <a:cs typeface="Times New Roman" pitchFamily="18" charset="0"/>
              </a:rPr>
              <a:t>Артериальная и венозная кровь не смешиваются.</a:t>
            </a:r>
            <a:r>
              <a:rPr lang="ru-RU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Круги такие же. </a:t>
            </a:r>
            <a:r>
              <a:rPr lang="ru-RU" u="sng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Отличие</a:t>
            </a:r>
            <a:r>
              <a:rPr lang="ru-RU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: у птиц от ЛЖ отходит правая дуга  аорты, а у млекопитающих – левая</a:t>
            </a:r>
            <a:endParaRPr lang="ru-RU">
              <a:cs typeface="Times New Roman" pitchFamily="18" charset="0"/>
            </a:endParaRPr>
          </a:p>
          <a:p>
            <a:pPr eaLnBrk="0" hangingPunct="0">
              <a:tabLst>
                <a:tab pos="4171950" algn="l"/>
              </a:tabLst>
            </a:pPr>
            <a:r>
              <a:rPr lang="ru-RU">
                <a:cs typeface="Times New Roman" pitchFamily="18" charset="0"/>
              </a:rPr>
              <a:t>У птиц и млекопитающих сердце полностью разделено на четыре камеры – два предсердия и два желудочка. Два круга кровообращения, артериальная и венозная кровь не смешиваются.</a:t>
            </a:r>
            <a:endParaRPr lang="ru-RU">
              <a:cs typeface="Arial" charset="0"/>
            </a:endParaRPr>
          </a:p>
        </p:txBody>
      </p:sp>
      <p:pic>
        <p:nvPicPr>
          <p:cNvPr id="74754" name="Picture 4" descr="Усложнение строения сердца позвоночных животных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5" y="2643188"/>
            <a:ext cx="4799013" cy="353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5" name="Picture 4" descr="Строение сердца млекопитающих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3000375"/>
            <a:ext cx="3505200" cy="286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571500" y="357188"/>
            <a:ext cx="7929563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b="1">
                <a:solidFill>
                  <a:schemeClr val="bg1"/>
                </a:solidFill>
                <a:ea typeface="Times New Roman" pitchFamily="18" charset="0"/>
                <a:cs typeface="Arial" charset="0"/>
              </a:rPr>
              <a:t>Эволюция шла в направлении создания специализированной кровеносной системы, способной обеспечивать все клетки тела необходимыми для жизнедеятельности веществами</a:t>
            </a:r>
          </a:p>
          <a:p>
            <a:pPr eaLnBrk="0" hangingPunct="0"/>
            <a:r>
              <a:rPr lang="ru-RU" b="1">
                <a:solidFill>
                  <a:schemeClr val="bg1"/>
                </a:solidFill>
                <a:ea typeface="Times New Roman" pitchFamily="18" charset="0"/>
                <a:cs typeface="Arial" charset="0"/>
              </a:rPr>
              <a:t>В эволюции кровеносной системы ароморфозами были развитие сердца у древнейших позвоночных, интенсификация его работы и формирование замкнутой кровеносной системы, преобразование сердца и сосудов при разделении потоков артериальной и венозной крови у пресмыкающихся, птиц и млекопитающих</a:t>
            </a:r>
          </a:p>
        </p:txBody>
      </p:sp>
      <p:pic>
        <p:nvPicPr>
          <p:cNvPr id="75778" name="Рисунок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2857500"/>
            <a:ext cx="7929563" cy="364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00188" y="2500313"/>
          <a:ext cx="6643687" cy="2530475"/>
        </p:xfrm>
        <a:graphic>
          <a:graphicData uri="http://schemas.openxmlformats.org/drawingml/2006/table">
            <a:tbl>
              <a:tblPr/>
              <a:tblGrid>
                <a:gridCol w="2768223"/>
                <a:gridCol w="1937756"/>
                <a:gridCol w="1937756"/>
              </a:tblGrid>
              <a:tr h="3234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ВИД ЖИВОТНОГО</a:t>
                      </a:r>
                    </a:p>
                  </a:txBody>
                  <a:tcPr marL="30480" marR="30480" marT="30480" marB="304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>
                          <a:solidFill>
                            <a:srgbClr val="000000"/>
                          </a:solidFill>
                          <a:latin typeface="Verdana"/>
                        </a:rPr>
                        <a:t> </a:t>
                      </a:r>
                    </a:p>
                  </a:txBody>
                  <a:tcPr marL="30480" marR="30480" marT="30480" marB="304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>
                          <a:solidFill>
                            <a:srgbClr val="000000"/>
                          </a:solidFill>
                          <a:latin typeface="Verdana"/>
                        </a:rPr>
                        <a:t>СТРОЕНИЕ СЕРДЦА</a:t>
                      </a:r>
                    </a:p>
                  </a:txBody>
                  <a:tcPr marL="30480" marR="30480" marT="30480" marB="304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891100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А) </a:t>
                      </a: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Verdana"/>
                        </a:rPr>
                        <a:t>прыткая 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ящерица</a:t>
                      </a:r>
                    </a:p>
                    <a:p>
                      <a:pPr algn="l" fontAlgn="t"/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Б) </a:t>
                      </a: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Verdana"/>
                        </a:rPr>
                        <a:t>обыкновенный 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тритон</a:t>
                      </a:r>
                    </a:p>
                    <a:p>
                      <a:pPr algn="l" fontAlgn="t"/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В) озёрная лягушка</a:t>
                      </a:r>
                    </a:p>
                    <a:p>
                      <a:pPr algn="l" fontAlgn="t"/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Г) синий кит</a:t>
                      </a:r>
                    </a:p>
                    <a:p>
                      <a:pPr algn="l" fontAlgn="t"/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Д) серая крыса</a:t>
                      </a:r>
                    </a:p>
                    <a:p>
                      <a:pPr algn="l" fontAlgn="t"/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Е) сокол сапсан</a:t>
                      </a:r>
                    </a:p>
                  </a:txBody>
                  <a:tcPr marL="30480" marR="30480" marT="30480" marB="3048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 </a:t>
                      </a:r>
                    </a:p>
                  </a:txBody>
                  <a:tcPr marL="30480" marR="30480" marT="30480" marB="304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Verdana"/>
                        </a:rPr>
                        <a:t>1) </a:t>
                      </a:r>
                      <a:r>
                        <a:rPr lang="ru-RU" sz="1400" b="1" dirty="0" err="1">
                          <a:solidFill>
                            <a:srgbClr val="000000"/>
                          </a:solidFill>
                          <a:latin typeface="Verdana"/>
                        </a:rPr>
                        <a:t>трёхкамерное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Verdana"/>
                        </a:rPr>
                        <a:t> без 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Verdana"/>
                        </a:rPr>
                        <a:t>перегородки 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Verdana"/>
                        </a:rPr>
                        <a:t>в желудочке</a:t>
                      </a:r>
                    </a:p>
                    <a:p>
                      <a:pPr algn="l" fontAlgn="t"/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Verdana"/>
                        </a:rPr>
                        <a:t>2) </a:t>
                      </a:r>
                      <a:r>
                        <a:rPr lang="ru-RU" sz="1400" b="1" dirty="0" err="1">
                          <a:solidFill>
                            <a:srgbClr val="000000"/>
                          </a:solidFill>
                          <a:latin typeface="Verdana"/>
                        </a:rPr>
                        <a:t>трёхкамерное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Verdana"/>
                        </a:rPr>
                        <a:t> с 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Verdana"/>
                        </a:rPr>
                        <a:t>неполной 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Verdana"/>
                        </a:rPr>
                        <a:t>перегородкой в 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Verdana"/>
                        </a:rPr>
                        <a:t>желудочке</a:t>
                      </a:r>
                      <a:endParaRPr lang="ru-RU" sz="1400" b="1" dirty="0">
                        <a:solidFill>
                          <a:srgbClr val="000000"/>
                        </a:solidFill>
                        <a:latin typeface="Verdana"/>
                      </a:endParaRPr>
                    </a:p>
                    <a:p>
                      <a:pPr algn="l" fontAlgn="t"/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Verdana"/>
                        </a:rPr>
                        <a:t>3) 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Verdana"/>
                        </a:rPr>
                        <a:t>четырёхкамерное</a:t>
                      </a:r>
                      <a:endParaRPr lang="ru-RU" sz="1400" b="1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30480" marR="30480" marT="30480" marB="3048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643188" y="5000625"/>
          <a:ext cx="3057525" cy="1357313"/>
        </p:xfrm>
        <a:graphic>
          <a:graphicData uri="http://schemas.openxmlformats.org/drawingml/2006/table">
            <a:tbl>
              <a:tblPr/>
              <a:tblGrid>
                <a:gridCol w="509589"/>
                <a:gridCol w="509589"/>
                <a:gridCol w="360968"/>
                <a:gridCol w="658209"/>
                <a:gridCol w="509589"/>
                <a:gridCol w="509589"/>
              </a:tblGrid>
              <a:tr h="678661"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rgbClr val="000000"/>
                          </a:solidFill>
                          <a:latin typeface="Verdana"/>
                        </a:rPr>
                        <a:t>A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>
                          <a:solidFill>
                            <a:srgbClr val="000000"/>
                          </a:solidFill>
                          <a:latin typeface="Verdana"/>
                        </a:rPr>
                        <a:t>Б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>
                          <a:solidFill>
                            <a:srgbClr val="000000"/>
                          </a:solidFill>
                          <a:latin typeface="Verdana"/>
                        </a:rPr>
                        <a:t>В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>
                          <a:solidFill>
                            <a:srgbClr val="000000"/>
                          </a:solidFill>
                          <a:latin typeface="Verdana"/>
                        </a:rPr>
                        <a:t>Г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>
                          <a:solidFill>
                            <a:srgbClr val="000000"/>
                          </a:solidFill>
                          <a:latin typeface="Verdana"/>
                        </a:rPr>
                        <a:t>Д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>
                          <a:solidFill>
                            <a:srgbClr val="000000"/>
                          </a:solidFill>
                          <a:latin typeface="Verdana"/>
                        </a:rPr>
                        <a:t>Е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78661">
                <a:tc>
                  <a:txBody>
                    <a:bodyPr/>
                    <a:lstStyle/>
                    <a:p>
                      <a:pPr algn="l"/>
                      <a:r>
                        <a:rPr lang="ru-RU" sz="900">
                          <a:solidFill>
                            <a:srgbClr val="000000"/>
                          </a:solidFill>
                          <a:latin typeface="Verdana"/>
                        </a:rPr>
                        <a:t> 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900">
                          <a:solidFill>
                            <a:srgbClr val="000000"/>
                          </a:solidFill>
                          <a:latin typeface="Verdana"/>
                        </a:rPr>
                        <a:t> 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rgbClr val="000000"/>
                          </a:solidFill>
                          <a:latin typeface="Verdana"/>
                        </a:rPr>
                        <a:t> 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rgbClr val="000000"/>
                          </a:solidFill>
                          <a:latin typeface="Verdana"/>
                        </a:rPr>
                        <a:t> 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900">
                          <a:solidFill>
                            <a:srgbClr val="000000"/>
                          </a:solidFill>
                          <a:latin typeface="Verdana"/>
                        </a:rPr>
                        <a:t> 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rgbClr val="000000"/>
                          </a:solidFill>
                          <a:latin typeface="Verdana"/>
                        </a:rPr>
                        <a:t> 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6831" name="Rectangle 1"/>
          <p:cNvSpPr>
            <a:spLocks noChangeArrowheads="1"/>
          </p:cNvSpPr>
          <p:nvPr/>
        </p:nvSpPr>
        <p:spPr bwMode="auto">
          <a:xfrm>
            <a:off x="0" y="428625"/>
            <a:ext cx="8715375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166688" algn="just"/>
            <a:r>
              <a:rPr lang="ru-RU" sz="2400" b="1">
                <a:solidFill>
                  <a:srgbClr val="000000"/>
                </a:solidFill>
                <a:latin typeface="Verdana" pitchFamily="34" charset="0"/>
                <a:ea typeface="Aharoni"/>
                <a:cs typeface="Aharoni"/>
              </a:rPr>
              <a:t>Установите соответствие между видом животного  и особенностью строения его сердца.  </a:t>
            </a:r>
            <a:endParaRPr lang="ru-RU" sz="2400" b="1">
              <a:ea typeface="Aharoni"/>
              <a:cs typeface="Aharoni"/>
            </a:endParaRPr>
          </a:p>
          <a:p>
            <a:pPr indent="166688" algn="just" eaLnBrk="0" hangingPunct="0"/>
            <a:r>
              <a:rPr lang="ru-RU" sz="2400" b="1">
                <a:solidFill>
                  <a:srgbClr val="000000"/>
                </a:solidFill>
                <a:latin typeface="Verdana" pitchFamily="34" charset="0"/>
                <a:ea typeface="Aharoni"/>
                <a:cs typeface="Aharoni"/>
              </a:rPr>
              <a:t>Запишите в ответ цифры, расположив их в порядке, соответствующем буквам: </a:t>
            </a:r>
            <a:br>
              <a:rPr lang="ru-RU" sz="2400" b="1">
                <a:solidFill>
                  <a:srgbClr val="000000"/>
                </a:solidFill>
                <a:latin typeface="Verdana" pitchFamily="34" charset="0"/>
                <a:ea typeface="Aharoni"/>
                <a:cs typeface="Aharoni"/>
              </a:rPr>
            </a:br>
            <a:r>
              <a:rPr lang="ru-RU" sz="2400" b="1">
                <a:solidFill>
                  <a:srgbClr val="000000"/>
                </a:solidFill>
                <a:latin typeface="Verdana" pitchFamily="34" charset="0"/>
                <a:ea typeface="Aharoni"/>
                <a:cs typeface="Aharoni"/>
              </a:rPr>
              <a:t/>
            </a:r>
            <a:br>
              <a:rPr lang="ru-RU" sz="2400" b="1">
                <a:solidFill>
                  <a:srgbClr val="000000"/>
                </a:solidFill>
                <a:latin typeface="Verdana" pitchFamily="34" charset="0"/>
                <a:ea typeface="Aharoni"/>
                <a:cs typeface="Aharoni"/>
              </a:rPr>
            </a:br>
            <a:endParaRPr lang="ru-RU" sz="2400" b="1">
              <a:ea typeface="Aharoni"/>
              <a:cs typeface="Aharon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285875" y="2714625"/>
          <a:ext cx="6929438" cy="2347913"/>
        </p:xfrm>
        <a:graphic>
          <a:graphicData uri="http://schemas.openxmlformats.org/drawingml/2006/table">
            <a:tbl>
              <a:tblPr/>
              <a:tblGrid>
                <a:gridCol w="4042200"/>
                <a:gridCol w="1443643"/>
                <a:gridCol w="1443643"/>
              </a:tblGrid>
              <a:tr h="3490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ЖИВОТНЫЕ</a:t>
                      </a:r>
                    </a:p>
                  </a:txBody>
                  <a:tcPr marL="30480" marR="30480" marT="30480" marB="304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>
                          <a:solidFill>
                            <a:srgbClr val="000000"/>
                          </a:solidFill>
                          <a:latin typeface="Verdana"/>
                        </a:rPr>
                        <a:t> </a:t>
                      </a:r>
                    </a:p>
                  </a:txBody>
                  <a:tcPr marL="30480" marR="30480" marT="30480" marB="304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>
                          <a:solidFill>
                            <a:srgbClr val="000000"/>
                          </a:solidFill>
                          <a:latin typeface="Verdana"/>
                        </a:rPr>
                        <a:t>ТЕМПЕРАТУРА</a:t>
                      </a:r>
                    </a:p>
                  </a:txBody>
                  <a:tcPr marL="30480" marR="30480" marT="30480" marB="304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798861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А) </a:t>
                      </a: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Verdana"/>
                        </a:rPr>
                        <a:t>Речной 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окунь</a:t>
                      </a:r>
                    </a:p>
                    <a:p>
                      <a:pPr algn="l" fontAlgn="t"/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Б) </a:t>
                      </a:r>
                      <a:r>
                        <a:rPr lang="ru-RU" sz="1600" b="1" dirty="0" err="1" smtClean="0">
                          <a:solidFill>
                            <a:srgbClr val="000000"/>
                          </a:solidFill>
                          <a:latin typeface="Verdana"/>
                        </a:rPr>
                        <a:t>Голбая</a:t>
                      </a: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Verdana"/>
                        </a:rPr>
                        <a:t> 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акула</a:t>
                      </a:r>
                    </a:p>
                    <a:p>
                      <a:pPr algn="l" fontAlgn="t"/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В) Заяц–беляк</a:t>
                      </a:r>
                    </a:p>
                    <a:p>
                      <a:pPr algn="l" fontAlgn="t"/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Г) Серая жаба</a:t>
                      </a:r>
                    </a:p>
                    <a:p>
                      <a:pPr algn="l" fontAlgn="t"/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Д) </a:t>
                      </a: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Verdana"/>
                        </a:rPr>
                        <a:t>Большая 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синица</a:t>
                      </a:r>
                    </a:p>
                    <a:p>
                      <a:pPr algn="l" fontAlgn="t"/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Е) </a:t>
                      </a: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Verdana"/>
                        </a:rPr>
                        <a:t>Гренландский 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тюлень</a:t>
                      </a:r>
                    </a:p>
                    <a:p>
                      <a:pPr algn="l" fontAlgn="t"/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Ж) </a:t>
                      </a: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Verdana"/>
                        </a:rPr>
                        <a:t>Прыткая 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ящерица</a:t>
                      </a:r>
                    </a:p>
                  </a:txBody>
                  <a:tcPr marL="30480" marR="30480" marT="30480" marB="3048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 </a:t>
                      </a:r>
                    </a:p>
                  </a:txBody>
                  <a:tcPr marL="30480" marR="30480" marT="30480" marB="3048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1) постоянная</a:t>
                      </a:r>
                    </a:p>
                    <a:p>
                      <a:pPr algn="l" fontAlgn="t"/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Verdana"/>
                        </a:rPr>
                        <a:t>2) непостоянная</a:t>
                      </a:r>
                    </a:p>
                  </a:txBody>
                  <a:tcPr marL="30480" marR="30480" marT="30480" marB="3048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429000" y="5753100"/>
          <a:ext cx="2400300" cy="588963"/>
        </p:xfrm>
        <a:graphic>
          <a:graphicData uri="http://schemas.openxmlformats.org/drawingml/2006/table">
            <a:tbl>
              <a:tblPr/>
              <a:tblGrid>
                <a:gridCol w="342900"/>
                <a:gridCol w="342900"/>
                <a:gridCol w="342900"/>
                <a:gridCol w="342900"/>
                <a:gridCol w="342900"/>
                <a:gridCol w="342900"/>
                <a:gridCol w="342900"/>
              </a:tblGrid>
              <a:tr h="390311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latin typeface="Verdana"/>
                        </a:rPr>
                        <a:t>A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>
                          <a:solidFill>
                            <a:srgbClr val="000000"/>
                          </a:solidFill>
                          <a:latin typeface="Verdana"/>
                        </a:rPr>
                        <a:t>Б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>
                          <a:solidFill>
                            <a:srgbClr val="000000"/>
                          </a:solidFill>
                          <a:latin typeface="Verdana"/>
                        </a:rPr>
                        <a:t>В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>
                          <a:solidFill>
                            <a:srgbClr val="000000"/>
                          </a:solidFill>
                          <a:latin typeface="Verdana"/>
                        </a:rPr>
                        <a:t>Г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>
                          <a:solidFill>
                            <a:srgbClr val="000000"/>
                          </a:solidFill>
                          <a:latin typeface="Verdana"/>
                        </a:rPr>
                        <a:t>Д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>
                          <a:solidFill>
                            <a:srgbClr val="000000"/>
                          </a:solidFill>
                          <a:latin typeface="Verdana"/>
                        </a:rPr>
                        <a:t>Е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>
                          <a:solidFill>
                            <a:srgbClr val="000000"/>
                          </a:solidFill>
                          <a:latin typeface="Verdana"/>
                        </a:rPr>
                        <a:t>Ж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4999">
                <a:tc>
                  <a:txBody>
                    <a:bodyPr/>
                    <a:lstStyle/>
                    <a:p>
                      <a:pPr algn="l"/>
                      <a:r>
                        <a:rPr lang="ru-RU" sz="900">
                          <a:solidFill>
                            <a:srgbClr val="000000"/>
                          </a:solidFill>
                          <a:latin typeface="Verdana"/>
                        </a:rPr>
                        <a:t> 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900">
                          <a:solidFill>
                            <a:srgbClr val="000000"/>
                          </a:solidFill>
                          <a:latin typeface="Verdana"/>
                        </a:rPr>
                        <a:t> 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900">
                          <a:solidFill>
                            <a:srgbClr val="000000"/>
                          </a:solidFill>
                          <a:latin typeface="Verdana"/>
                        </a:rPr>
                        <a:t> 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900">
                          <a:solidFill>
                            <a:srgbClr val="000000"/>
                          </a:solidFill>
                          <a:latin typeface="Verdana"/>
                        </a:rPr>
                        <a:t> 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900">
                          <a:solidFill>
                            <a:srgbClr val="000000"/>
                          </a:solidFill>
                          <a:latin typeface="Verdana"/>
                        </a:rPr>
                        <a:t> 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900">
                          <a:solidFill>
                            <a:srgbClr val="000000"/>
                          </a:solidFill>
                          <a:latin typeface="Verdana"/>
                        </a:rPr>
                        <a:t> 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rgbClr val="000000"/>
                          </a:solidFill>
                          <a:latin typeface="Verdana"/>
                        </a:rPr>
                        <a:t> </a:t>
                      </a:r>
                    </a:p>
                  </a:txBody>
                  <a:tcPr marL="30480" marR="30480" marT="30480" marB="30480"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7858" name="Rectangle 1"/>
          <p:cNvSpPr>
            <a:spLocks noChangeArrowheads="1"/>
          </p:cNvSpPr>
          <p:nvPr/>
        </p:nvSpPr>
        <p:spPr bwMode="auto">
          <a:xfrm>
            <a:off x="642938" y="428625"/>
            <a:ext cx="8001000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166688" algn="just"/>
            <a:r>
              <a:rPr lang="ru-RU" sz="2400" b="1">
                <a:solidFill>
                  <a:srgbClr val="000000"/>
                </a:solidFill>
                <a:latin typeface="Verdana" pitchFamily="34" charset="0"/>
                <a:cs typeface="Arial" charset="0"/>
              </a:rPr>
              <a:t>Для каждого животного выберите температуру тела.</a:t>
            </a:r>
            <a:endParaRPr lang="ru-RU" sz="2400" b="1">
              <a:cs typeface="Arial" charset="0"/>
            </a:endParaRPr>
          </a:p>
          <a:p>
            <a:pPr indent="166688" algn="just" eaLnBrk="0" hangingPunct="0"/>
            <a:r>
              <a:rPr lang="ru-RU" sz="2400" b="1">
                <a:solidFill>
                  <a:srgbClr val="000000"/>
                </a:solidFill>
                <a:latin typeface="Verdana" pitchFamily="34" charset="0"/>
                <a:cs typeface="Arial" charset="0"/>
              </a:rPr>
              <a:t> </a:t>
            </a:r>
            <a:endParaRPr lang="ru-RU" sz="2400" b="1">
              <a:cs typeface="Arial" charset="0"/>
            </a:endParaRPr>
          </a:p>
          <a:p>
            <a:pPr indent="166688" algn="just" eaLnBrk="0" hangingPunct="0"/>
            <a:r>
              <a:rPr lang="ru-RU" sz="2400" b="1">
                <a:solidFill>
                  <a:srgbClr val="000000"/>
                </a:solidFill>
                <a:latin typeface="Verdana" pitchFamily="34" charset="0"/>
                <a:cs typeface="Arial" charset="0"/>
              </a:rPr>
              <a:t> Запишите в ответ цифры, расположив их в порядке, соответствующем буквам: </a:t>
            </a:r>
            <a:br>
              <a:rPr lang="ru-RU" sz="2400" b="1">
                <a:solidFill>
                  <a:srgbClr val="000000"/>
                </a:solidFill>
                <a:latin typeface="Verdana" pitchFamily="34" charset="0"/>
                <a:cs typeface="Arial" charset="0"/>
              </a:rPr>
            </a:br>
            <a:r>
              <a:rPr lang="ru-RU" sz="2400" b="1">
                <a:solidFill>
                  <a:srgbClr val="000000"/>
                </a:solidFill>
                <a:latin typeface="Verdana" pitchFamily="34" charset="0"/>
                <a:cs typeface="Arial" charset="0"/>
              </a:rPr>
              <a:t/>
            </a:r>
            <a:br>
              <a:rPr lang="ru-RU" sz="2400" b="1">
                <a:solidFill>
                  <a:srgbClr val="000000"/>
                </a:solidFill>
                <a:latin typeface="Verdana" pitchFamily="34" charset="0"/>
                <a:cs typeface="Arial" charset="0"/>
              </a:rPr>
            </a:br>
            <a:endParaRPr lang="ru-RU" sz="2400" b="1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https://bio-ege.sdamgia.ru/get_file?id=13348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6143625" y="1428750"/>
            <a:ext cx="2573338" cy="171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1" descr="https://bio-ege.sdamgia.ru/get_file?id=15407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3786188" y="4500563"/>
            <a:ext cx="4143375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571500" y="214313"/>
            <a:ext cx="8143875" cy="184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 b="1">
                <a:solidFill>
                  <a:srgbClr val="00000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К какому подцарству, типу относят животное, изображённое на рисунке? Что обозначено буквами А и Б и в чём состоит роль этих структур в жизни животного?</a:t>
            </a:r>
            <a:endParaRPr lang="ru-RU" sz="2400" b="1">
              <a:ea typeface="Calibri" pitchFamily="34" charset="0"/>
              <a:cs typeface="Arial" charset="0"/>
            </a:endParaRPr>
          </a:p>
          <a:p>
            <a:pPr eaLnBrk="0" hangingPunct="0"/>
            <a:endParaRPr lang="ru-RU">
              <a:ea typeface="Calibri" pitchFamily="34" charset="0"/>
              <a:cs typeface="Arial" charset="0"/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3071813"/>
            <a:ext cx="7429500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b="1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К какому подцарству, типу относят животное, изображённое на рисунке? Какой процесс изображён на рисунке и в чём состоит его биологическое значение? Укажите тип деления клетки, который лежит в основе этого процесса.</a:t>
            </a:r>
            <a:endParaRPr lang="ru-RU" b="1">
              <a:ea typeface="Calibri" pitchFamily="34" charset="0"/>
              <a:cs typeface="Arial" charset="0"/>
            </a:endParaRPr>
          </a:p>
          <a:p>
            <a:pPr eaLnBrk="0" hangingPunct="0"/>
            <a:endParaRPr lang="ru-RU">
              <a:ea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hlinkClick r:id="rId2"/>
              </a:rPr>
              <a:t>https://bio-ege.sdamgia.ru/</a:t>
            </a:r>
            <a:endParaRPr lang="ru-RU" smtClean="0"/>
          </a:p>
          <a:p>
            <a:endParaRPr lang="ru-RU" smtClean="0"/>
          </a:p>
          <a:p>
            <a:r>
              <a:rPr lang="en-US" smtClean="0">
                <a:hlinkClick r:id="rId3"/>
              </a:rPr>
              <a:t>http://biology100.ru/</a:t>
            </a:r>
            <a:endParaRPr lang="ru-RU" smtClean="0"/>
          </a:p>
          <a:p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smtClean="0">
                <a:solidFill>
                  <a:srgbClr val="C00000"/>
                </a:solidFill>
              </a:rPr>
              <a:t>Сайты для подготовки:</a:t>
            </a:r>
            <a:endParaRPr lang="ru-RU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800" b="1" smtClean="0">
                <a:solidFill>
                  <a:srgbClr val="C00000"/>
                </a:solidFill>
              </a:rPr>
              <a:t>Тип Кишечнополостные</a:t>
            </a:r>
            <a:endParaRPr lang="ru-RU" sz="4800" b="1">
              <a:solidFill>
                <a:srgbClr val="C00000"/>
              </a:solidFill>
            </a:endParaRPr>
          </a:p>
        </p:txBody>
      </p:sp>
      <p:pic>
        <p:nvPicPr>
          <p:cNvPr id="17410" name="Picture 2" descr="https://cf.ppt-online.org/files/slide/k/KdhW7j6RryIoUtcp9VxiS4geamOlqXLzCD01GQ/slide-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1357313"/>
            <a:ext cx="8286750" cy="524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http://gusevale1.narod.ru/skrin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3" y="642938"/>
            <a:ext cx="7862887" cy="570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get_file?id=2484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0" y="2857500"/>
            <a:ext cx="6072188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Rectangle 3"/>
          <p:cNvSpPr>
            <a:spLocks noChangeArrowheads="1"/>
          </p:cNvSpPr>
          <p:nvPr/>
        </p:nvSpPr>
        <p:spPr bwMode="auto">
          <a:xfrm>
            <a:off x="500063" y="571500"/>
            <a:ext cx="8143875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800" b="1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Назовите изображённый на рисунке организм и тип, к которому его относят. Что обозначено буквами А и Б, назовите функции указанных клеток.</a:t>
            </a:r>
            <a:endParaRPr lang="ru-RU" sz="2800" b="1">
              <a:ea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4800" b="1" smtClean="0">
                <a:solidFill>
                  <a:srgbClr val="C00000"/>
                </a:solidFill>
              </a:rPr>
              <a:t>Тип Кольчатые черви</a:t>
            </a:r>
            <a:endParaRPr lang="ru-RU" sz="4800" b="1">
              <a:solidFill>
                <a:srgbClr val="C00000"/>
              </a:solidFill>
            </a:endParaRPr>
          </a:p>
        </p:txBody>
      </p:sp>
      <p:pic>
        <p:nvPicPr>
          <p:cNvPr id="20482" name="Picture 2" descr="http://rbbiohumus.ru/wp-content/uploads/2017/07/cherv-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1500188"/>
            <a:ext cx="7286625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6" descr="http://gigabaza.ru/images/12/22682/m51d0305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25" y="4071938"/>
            <a:ext cx="7315200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smtClean="0">
                <a:solidFill>
                  <a:srgbClr val="C00000"/>
                </a:solidFill>
              </a:rPr>
              <a:t>Тип Членистоногие</a:t>
            </a:r>
            <a:endParaRPr lang="ru-RU" sz="4400" b="1">
              <a:solidFill>
                <a:srgbClr val="C00000"/>
              </a:solidFill>
            </a:endParaRPr>
          </a:p>
        </p:txBody>
      </p:sp>
      <p:pic>
        <p:nvPicPr>
          <p:cNvPr id="21506" name="Picture 2" descr="https://botan.cc/prepod/_bloks/pic/ey6xvxm-01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1643063"/>
            <a:ext cx="7572375" cy="478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449</TotalTime>
  <Words>1293</Words>
  <Application>Microsoft Office PowerPoint</Application>
  <PresentationFormat>Экран (4:3)</PresentationFormat>
  <Paragraphs>240</Paragraphs>
  <Slides>40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40</vt:i4>
      </vt:variant>
    </vt:vector>
  </HeadingPairs>
  <TitlesOfParts>
    <vt:vector size="43" baseType="lpstr">
      <vt:lpstr>Бумажная</vt:lpstr>
      <vt:lpstr>Document</vt:lpstr>
      <vt:lpstr>Документ</vt:lpstr>
      <vt:lpstr>Сложные темы школьного курса «Зоология»  в заданиях ОГЭ и ЕГЭ</vt:lpstr>
      <vt:lpstr>Слайд 2</vt:lpstr>
      <vt:lpstr>Простейшие</vt:lpstr>
      <vt:lpstr>Слайд 4</vt:lpstr>
      <vt:lpstr>Тип Кишечнополостные</vt:lpstr>
      <vt:lpstr>Слайд 6</vt:lpstr>
      <vt:lpstr>Слайд 7</vt:lpstr>
      <vt:lpstr>Тип Кольчатые черви</vt:lpstr>
      <vt:lpstr>Тип Членистоногие</vt:lpstr>
      <vt:lpstr>Слайд 10</vt:lpstr>
      <vt:lpstr>Слайд 11</vt:lpstr>
      <vt:lpstr>Классы рыб</vt:lpstr>
      <vt:lpstr>Класс Земноводные</vt:lpstr>
      <vt:lpstr>Слайд 14</vt:lpstr>
      <vt:lpstr>Класс Птицы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Ведение  словаря  биологических терминов с их четкими определениями. 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Сайты для подготовки: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Подготовка к ОГЭ и ЕГЭ по биологии: задания блока «Зоология»</dc:title>
  <dc:creator>Admin</dc:creator>
  <cp:lastModifiedBy>User</cp:lastModifiedBy>
  <cp:revision>45</cp:revision>
  <dcterms:created xsi:type="dcterms:W3CDTF">2017-10-10T15:16:39Z</dcterms:created>
  <dcterms:modified xsi:type="dcterms:W3CDTF">2020-03-02T18:14:18Z</dcterms:modified>
</cp:coreProperties>
</file>